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4CFE90-11D9-44E7-B890-F7015060286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5D26D5-0F83-497D-8621-65811F937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4CFE90-11D9-44E7-B890-F7015060286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D26D5-0F83-497D-8621-65811F937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4CFE90-11D9-44E7-B890-F7015060286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D26D5-0F83-497D-8621-65811F937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4CFE90-11D9-44E7-B890-F7015060286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D26D5-0F83-497D-8621-65811F937F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4CFE90-11D9-44E7-B890-F7015060286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D26D5-0F83-497D-8621-65811F937F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4CFE90-11D9-44E7-B890-F7015060286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D26D5-0F83-497D-8621-65811F937F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4CFE90-11D9-44E7-B890-F7015060286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D26D5-0F83-497D-8621-65811F937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4CFE90-11D9-44E7-B890-F7015060286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D26D5-0F83-497D-8621-65811F937F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4CFE90-11D9-44E7-B890-F7015060286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D26D5-0F83-497D-8621-65811F937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4CFE90-11D9-44E7-B890-F7015060286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D26D5-0F83-497D-8621-65811F937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4CFE90-11D9-44E7-B890-F7015060286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5D26D5-0F83-497D-8621-65811F937F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4CFE90-11D9-44E7-B890-F7015060286E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5D26D5-0F83-497D-8621-65811F937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Segoe UI Semibold" pitchFamily="34" charset="0"/>
              </a:rPr>
              <a:t>The Restless Earth	</a:t>
            </a:r>
            <a:endParaRPr lang="en-US" sz="6600" dirty="0">
              <a:solidFill>
                <a:srgbClr val="FFFF00"/>
              </a:solidFill>
              <a:latin typeface="Segoe UI Semi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  <a:latin typeface="Segoe UI Semibold" pitchFamily="34" charset="0"/>
              </a:rPr>
              <a:t>Unit 4: Vocabulary</a:t>
            </a:r>
            <a:endParaRPr lang="en-US" sz="3600" b="1" dirty="0">
              <a:solidFill>
                <a:srgbClr val="FFFF00"/>
              </a:solidFill>
              <a:latin typeface="Segoe UI Semibol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657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Fossil</a:t>
            </a:r>
          </a:p>
          <a:p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A trace of an ancient organism that has been preserved in rock.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22530" name="Picture 2" descr="http://blogs.uoregon.edu/geology304fossilpreservation/files/2013/07/45795984_fossil_4_512-2iysz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8116" y="914400"/>
            <a:ext cx="5573484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524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Scientific</a:t>
            </a:r>
          </a:p>
          <a:p>
            <a:pPr fontAlgn="b"/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Theory</a:t>
            </a:r>
          </a:p>
          <a:p>
            <a:pPr fontAlgn="b"/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fontAlgn="b"/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A well-tested concept that explains a wide range of observation.</a:t>
            </a:r>
          </a:p>
          <a:p>
            <a:pPr fontAlgn="b"/>
            <a:endParaRPr lang="en-US" sz="40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21506" name="Picture 2" descr="http://seventhscience.pbworks.com/f/1405565865/scientificmetho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6613" y="1600200"/>
            <a:ext cx="5447387" cy="316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657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Stress</a:t>
            </a:r>
          </a:p>
          <a:p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A force that acts on rock to change its shape or volume.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20482" name="Picture 2" descr="http://classconnection.s3.amazonaws.com/863/flashcards/1025863/gif/stress113337337265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051" y="381000"/>
            <a:ext cx="5565950" cy="5724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4267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  <a:latin typeface="Comic Sans MS" pitchFamily="66" charset="0"/>
              </a:rPr>
              <a:t>Magnitude</a:t>
            </a:r>
          </a:p>
          <a:p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The measurement of an earthquake's strength based on seismic waves and movement along faults.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9458" name="Picture 2" descr="http://i.cbc.ca/1.1877835.1380772347!/httpImage/image.jpg_gen/derivatives/original_300/earthquake-magnit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85520"/>
            <a:ext cx="4648200" cy="6058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14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Seismogram</a:t>
            </a:r>
          </a:p>
          <a:p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A device that records ground movements causes by seismic waves as they move through Earth.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8434" name="Picture 2" descr="http://crack.seismo.unr.edu/ep/nvguide/images/sbg4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216" y="1447800"/>
            <a:ext cx="5046784" cy="2800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41147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  <a:latin typeface="Comic Sans MS" pitchFamily="66" charset="0"/>
              </a:rPr>
              <a:t>Aftershock</a:t>
            </a:r>
          </a:p>
          <a:p>
            <a:endParaRPr lang="en-US" sz="44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400" dirty="0" smtClean="0">
                <a:solidFill>
                  <a:srgbClr val="FFFFFF"/>
                </a:solidFill>
                <a:latin typeface="Comic Sans MS" pitchFamily="66" charset="0"/>
              </a:rPr>
              <a:t>An earthquake that occurs after a larger earthquake in the same area.</a:t>
            </a:r>
          </a:p>
          <a:p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17410" name="Picture 2" descr="http://all-geo.org/highlyallochthonous/wp-content/uploads/2010/07/eqse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4057" y="762000"/>
            <a:ext cx="5139943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Tsunami</a:t>
            </a:r>
          </a:p>
          <a:p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A giant wave usually caused by an earthquake beneath the ocean floor.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6386" name="Picture 2" descr="https://gcps.desire2learn.com/d2l/lor/viewer/viewFile.d2lfile/15538/7372/Tsun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212"/>
            <a:ext cx="9144000" cy="3279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Liquefaction</a:t>
            </a:r>
          </a:p>
          <a:p>
            <a:endParaRPr lang="en-US" sz="28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The process by which an earthquake’s violent movement suddenly turns loose soil into liquid mud.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5362" name="Picture 2" descr="http://i.ytimg.com/vi/4Uwxr42JqYQ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971800"/>
            <a:ext cx="73406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4114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Earthquake</a:t>
            </a:r>
          </a:p>
          <a:p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The shaking that results from the movement of rock beneath Earth’s surface.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4340" name="Picture 4" descr="http://www.bbc.co.uk/bitesize/ks3/geography/images/169_bitesize_ks3_geography_tectonics_plateconservative_5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4914900" cy="4629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637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 Focus</a:t>
            </a:r>
          </a:p>
          <a:p>
            <a:pPr fontAlgn="b"/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fontAlgn="b"/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The point beneath Earth’s surface where rock breaks under stress and causes an earthquake</a:t>
            </a:r>
          </a:p>
          <a:p>
            <a:pPr fontAlgn="b"/>
            <a:endParaRPr lang="en-US" sz="40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13314" name="Picture 2" descr="http://www.royalreports.com/wp-content/uploads/2012/01/EQ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538" y="1600200"/>
            <a:ext cx="4456462" cy="3857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657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u="none" strike="noStrike" dirty="0" smtClean="0">
                <a:solidFill>
                  <a:srgbClr val="FFFFFF"/>
                </a:solidFill>
                <a:latin typeface="Comic Sans MS" pitchFamily="66" charset="0"/>
              </a:rPr>
              <a:t>Lithosphere</a:t>
            </a:r>
          </a:p>
          <a:p>
            <a:endParaRPr lang="en-US" sz="4000" b="1" i="0" u="none" strike="noStrike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000" b="0" i="0" u="none" strike="noStrike" dirty="0" smtClean="0">
                <a:solidFill>
                  <a:srgbClr val="FFFFFF"/>
                </a:solidFill>
                <a:latin typeface="Comic Sans MS" pitchFamily="66" charset="0"/>
              </a:rPr>
              <a:t>A rigid layer made up of the uppermost part of the mantle and the crust.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028" name="AutoShape 4" descr="data:image/jpeg;base64,/9j/4AAQSkZJRgABAQAAAQABAAD/2wCEAAkGBxQTEBQQEhIVFhQUFhsQGBUYFxUYFxgUFRUZGBQXFxQYHSgiGBolHxQVITEkJykuLi4uFx8zOD8tNyguLisBCgoKDg0OGxAQGzckICQvLCwsLDQ0NCwvLCwtNCwsLywsLCw3LCwsLCwvLCwsLCwsLCwsLCwsLCwsLCwsLCwsLP/AABEIAKYBMAMBEQACEQEDEQH/xAAbAAEAAgMBAQAAAAAAAAAAAAAABAUBAgMGB//EAEUQAAIBAgQDBgIHBgMGBwEAAAECAwARBBIhMQUTUQYUIkFhkXHRIzIzUoGhsRU0c5LB4UJy8BYkQ1NiwmSCk6Oys9MH/8QAGgEBAAMBAQEAAAAAAAAAAAAAAAECAwQFBv/EADoRAAIBAgMFAwoFBQEBAQAAAAABAgMREhMhBDFBUWEycaEFFSJSgZGxwdHwFDNDwuE0QlNy8SNiJP/aAAwDAQACEQMRAD8A+qV3nEKAUAoBQCgFAKAUAoBQCgFAKAUAoBQCgFAKAUAoBQCgFAKAUAoBQCgFAdsH9ovx/pVKnZZeHaRb1xnUKAUAoBQCgKKu84jx/C+0ONxCLi4cNC+FeUoqZ3GIMIkKGa7WTyLZOnnWSlJ6rcaOKWhZDtbhueILyay92EvLbkGcf8ITbZ76fHSrZivYrhdrnLC9tcNI6ogmOcyKh5MmV3hDGSNGtZnsp0H66UzETgZC4V22EsWGndOUksWIndGWQvbDBWJjawDLYnUjU6DY1VVNLkuGtiZhu3GDcOxaRFSDvmaSKRA0FwueO48YuwGm5Ol6sqiIwM2/2zwwjZ25yFHjiaN4ZBKGmvyjyrZiGsbEX2qMxDAyLi+3MQEJjhmcyYoYGRTG6PE+XMcyZTdrFbDz16GmYMBP/wBqoTMYAJQ/0iozxSLHI8KkuqSEWa1j6GxtepxrcRhdrkvs3xFsRg4MSwCtLEspC3sCwuQL62qYu6uRJWdiyqxAoBQCgFAKAUAoBQCgFAKAUAoBQCgFAKAUAoBQHbB/aL8f6VSp2WXh2kW9cZ1CgFAKAUAoCirvOI8jguyU0WWCPHMmDSXnLCqZZQufPye8Br8vMT5XtpWag1pfQu5J621Mr2ObmKhxN8ImK7+sPLAfm5i+UzZtUzkn6t/K9MsYzGG7Ox4fuSPikBw+ImxChgqmXn8zwqC+lubvre3leow2tqMV76HLC9hmWKGFsSCIIcVhUPKscmLUAFvHqykE+txtbVl6WJx63M43sEksUcUkxKpgF4abLYko8brKPFprEPDrvvTLGOxjCdh8qayQq3eIMT9DhliXLhmzBLBiSWJOpY2voOrAMZIxPZBi7ypOFdscvElvHmAKx5OWwzDMCLm+lTlkYiLhewhXEpiWxCsySTSZjD9K6zo65ZJi5LZM4tYAWG3SMvW5OPSx6XgHDu7YWHDZs/JjWLNa2bKLXy3NvetIqysUbu7lhUkCgFAKA1Di+W4uNbXF7fCgM0ADA7GgM0AoBQCgFAKAUByxU4SN5G2RS5+Cgk/pRuyJPDp2jxyYaDicvdzhpnjzYdVcSRwzOFjYTE+NxmUkZQNTWOKSWIvhV7F7D2uhaZoxHNy1eSE4gp9BzIQTKua9wBlPiIsSNDVsxXK4WcMD23hkDERYhbQ97jUxgtNDcDNEqMbm7L4TY2YHa9FURLgzUduYMhLRTq6zphGiyoziWZS0f1HKkEDyO9MxDAzMPaxZWgCB4s2KfByxyoM6vHE0jKSr2XYHMM39aY7jCS+Cdp48S4VIp1V1MkUrx2jlRTYlGBNuoDAEjWpjNNkONj0eD+0X4/0pU7LJh2kW9cZ1CgFAKAUAoCirvOIUAoD5vj5MEmM4l+01UvJl5PMUlnw3KAC4c/ez5tFsc1jWGl3iNVeywknnYgyYlIJp448NgIpYYCFL8x4JQgkLAsWBVdL6sB+K74chpx5ldB2vllVeVixdeD8+R8udUxgeNWdwqk5lzG4ANr3IopvwJwLxIOK4q8+BlEmKltBisIzSiXDzRgPILlcQqWOUjPYgFTlvcG1VvdE2sz64mwsbiw16+unWulGBtQCgFAKAUAoDxOI4ZiFxEr4eHxl5nEkgiIBeJsjJOpDkFsg5bqQPgBXQpRaSk+X3b5o6VOLilJ8vuxzfC48xZWOIZG5gsDEsuYwqIwWaRs0WfmXudyNMtqm9O+luHdv+IvTvwGG4XjFjKLzI/CT4GjBLJw+BIgT5/Sow/DpRzg3d6/8AX8g5wb1+9TrjsNxAKyo8xXOWDAo0lzhoyLeJRkEvN0vbbTLSLpX1+9foRF097+9fodMZgMa+cFpSHaWIrmQJyjhPAVAOhM2m+lz5VVSprw99/oIygvD4/QjrDjwyBFmVVi5dmZCNMIcp+tYNzrDYnS97aVZulrf71+hN6fH71+hNh56YyDC8+Rw8a4mXMyl05RbOCANFkZ416WRrVV4XByt0Xt+hV4XByt0++49ZWBgKAUBrIgYFSLggqR1BFiKA8rB2KssUDYuV8JC4lTDlU/wNmjR5QMzop2B6Cs8vroXx9CPwzhuGaeTDR8Rzxl5pXwaPFe8wIlV2XxNGC5OXyO96hRV7XJbdr2Mx/wD8/QYeTD94bK0Qw6lYoEZVVlYF2VbyscgU3NiL3Gt6Zelhj1udoOw0atn5xucTBjSFjjRc+GUqqKiiyoQfjpuaZZGMkp2WiE+fmkscU/ECnh1MsPJK23yW8+tTg1GLQ69n+zrYYovepZIokMUUJCqqqTcZ8v2jACwJ2F6mMLcSHK/A9Lg/tF+P9KVOyyYdpFvXGdQoBQCgFAKAoq7ziFAKA1ZAbEgG2ouBp8OlLAzbzoDAQDYD2670sDAjAFgBbpYW9qWBWYvh8iuZ8M9mOrwuSYZNNOpifS2ZRbqG0tVp70WTXE7cN4ssrGMq0cy6tC9g4H3lI0kTX6ykjy0OlFK5DViwqxAoBQCgFAKA8TnkGJcp3gz99NlJn5JwoUFgb/RhT4gDvmtXSrYdbWt0vf4nTph1ta3S9/iccN2ixZWLmssfMkRGbkSFkLYeWSROWQLlWjXYki5zXqXThrbW1+PVB04a2+JKwnHMWzQ50KswgvDyX8ayfbycw/Z5N8vlax3FVlTgr266/Ahwhrbqc8JxTFS5FcNfnJ41jdVAeKa/3ToVTwuNLi97iyUILVfe770JcIL77jPBuL4oNg43zMrRRCS8T587BuYXLAaKQouCbWNxqKmcIek11E4Q1a6ntLedcxzGaAUAoBQEPi8Tth5kiNpGidUPRyhCH3tUS3EreeI7JYrBmPh2GXCscVCBmAieNsPIsZ50kzkDQm+hvmzDSsY2slbU0lfVkTg+LxEWC4bi58TiW5uIHeC+YqkYWZUUqouFJyXJvc2NQm0k2S0m2kcsZxadsOkhxEiKcVi/DI08GeMN9ApxCqTEVB8KMLN+FLuwsrlh2eJfieFxEpxCtLw4WEpN2dZDmV8qhScoz2sNdbVaPaRD7L7z6HWxkdsH9ovx/pVKnZZeHaRb1xnUKAUAoBQCgKKu84hQCgFAKAUAoBQEPiPDY5wBIDdDnR1JV0b7yONVPl6jQ3FQ4pkp2K44+XC6Yo8yEbYpVsVH/iI1+r5fSL4dyQgqt3HeTa+4u0cMAykEEXBBuCDsQRuKvcqZZrC50A1J9KArE49CWy5iP+ojwn8fnWebG5plysWMUoYXUhh1BBH5VdNMpuN6kgUBzlhVirMoJQ5lJ3VspW46GzMPxNSTczNHmVlJIDArdSVYXFrhhqD61DRBXcDxjkNBMfp4LIx/5iG/KmHo4Bv0ZXHlVYvgyzXFFperFRQCgFAKAUBS8RxDTTd0hdlC2fESroUQ6rEreUj+mqrc6ErVG7uyLLRXLomrlRegF6AXoBQHbB/aL8f6VSp2WXh2kW9cZ1CgFAKAUAoChFd5xBjYXOgHmdqAgScagBsZB+AYj3AtVM2PMvly5Gh49B98/wAr/KozY8xlyOsfFoWFxKo+Jyn2NSqkXxDhLkV3E+0IW6w2Y/fP1fwHn8dvjWc63BF40uZ5+fFO/wBd2b4k29tqwcm95sopbiTguLyx6Bsy/dbUfh5irRqSRWUEy84d2kikuGORgcpvqt7A/W8t/OtYV4yuRV2WpSUXJb1ddxZNjowLmRLf5hWuKPMwwvkfP8dA0OPGLwE+VCCr4ZlYQHNbOUAbwMSM1wo8Qvrc353NJ3ibKDatImYrHSSfXckdNh/KNKo5N7y6iluI1VLGVNttKAl4Xicsf1XNuh1Hsf6VZTkirhFl/wAO7QI/hksjdf8ACfx8vxreFVPeYyptbi4RwRcEEdQbj3ra5kbUBUccw7KUxcQJkgBzIN5YGtzY7ebCwdf+pQNmNUkuKLLkWWFxCyIskbBkdQ6sNirC4I/A1dO5B1oQKAUAoCt4zxBowsUVjiJrrEpBIFrZ5XA/4aAgna5KqNWFVk7aIlI78LwAhjEYJY3LM7WzPIxu7tbzJ/AaAaAVMVZBu5LqSBQCgFAKA7YP7Rfj/SqVOyy8O0i3rjOoUAoBQCgFAfIUlZb5WZfgSP0qU2txFk95iSZm+szN8ST+tG294SS3GlQSKAUAoBQCgIfD8MEMliTmck3tvYHp61jRgouVuZ6flHapV40sSStHh3tdeRMrY8wUAoBQCgFAKA2ikKm6kqeoJB/KidtwauWMXHpwLZgfioP51oqskZunEteGcWMvhMqxv5ZkurfBswsfQ1Mtsy1eUMS6P5WZlLZ5Psyt3oqMFg+J4fHyQ2jfCShpYcgGRHzBnQk6qTd2sTl3t0Fdn2/ZXNud1H75EVaNXAsOsuJcSz4xd4j+CZv/AIk16cK2wT3VF77fGxwy/FR3x8L/AAI/7UxP3P8A22rpVLZnul4ozzq/LwNW4xON1H8hqcjZ9+LxIz617W8CBx3tXNhsO85QNlsAuUjMzEKq/iTXLUq7HFPDNNrgmjqp09rk1ig0nxszjwDiOJZTipEIlnAurJYxxj6kSjyAuWPmSxJtoBjSr7C44p1Em+F1oaVaO2KWGNN2XR6lt+1sR90fy/3rVbR5Pf6q96M8nbv8b9w/a2I+6P5f70e0eTl+qveSqG3P9N+42/amI+6vsPnWb23yav1Pj9C62Tyg/wBP4fUweK4j7o/l/vVltXk5/qr3lXs+3r9N+4x+1sR90fy/3qfxHk7/ACr3kZG3f437h+1sR90fy/3p+I8nf5V7xkbd/jfuJvBuJTNiI1YDKTY6eh9azq19ilBqnUTlwVzSlR2xTTnBpcXY9rXnncKAUAoBQCgPjxoDFAKAUAoBQCgFAccPu/8An/7RVIce/wCh1bT2af8AqvjI7Vc5RQCgFAKAUAoBQCgFAWXDZsQusTso9T4f5TofauLaa+zx0nq+m86aWzVZ6pWR6CHjEwWzFCeuW39a8epWi36Ct4nfDYYrtO5zkxsr7u34aD8qzjGpU7KbN8uhS32XecirHe5+JrZbDXf9pX8VQjuZq2Fva4BscwvrY7XHQ6n3rdeTa3NffsMnt9LkzfkHqKnzXU9ZEecYcmOQetSvJc+MkQ/KMeEWOR61PmqXreBHnJer4jketSvJT9fw/kecl6viZ5HrVvNa9bwK+cn6viOR6081r1vAecn6viOR6081f/fh/I85f/PiSOHwsJVKEZr6Zr2287VrR8nqnNTxXt0M6u3OpBxw7y/viekHvJ8q9E4DeEz5hnEWXzsXv+FxQHi+NcPnV8cbYl4WxOEkYAyMzYcZTiEiC6lQL3VdSLjUmgEmGxo4VhREjNiFxIeNZTJ4YudIYBMdWAEZjvfpY0BqmJ4lI8dpcVGh7rG18PAG+lSTvTteIgMjKm3hF9iDQHreyc88mBw74oETtGpkBXKc9tbr5H0oD5oaAxQCgFAKAUAoBQHHD7v/AJ/+1apDj3/Q6tp7NP8A1XxkdqucooBQCgFAKAUAoDpDCWNlH+vWsqtaFKOKTNKdKVR2ii2wuAVdT4j/AK2FeLX22pVeGOi5cWevR2SnSWKWrJ6wnz0q1HydUnrPReJWrt8I6R1+B1WICvSpbFRp8LvqefU2urPjbuN661ocz1FAKAUAoBQCgFAKAUBK4X9snx/oaA9PQCgFAKAUAoD5AYm+6fY0BgxnofY0BjKeh9qAWoDFAKAXoBegOOH3f/P/ANq1SHHv+h1bT2af+q+MjtVzlFAKAXoBQGwQ9D7GgJMHDpG2Ww6nT+9ATo+DgC7tf0Gn51htFZUYOXuNqFJ1Z4SZh8MALAWFeTHZq20yxz0X3uR6ctopbOsENfviyUiAV61HZqdFeitefE8yttE6r9J+w2rcxFAKAUAoBQCgFAKAUAoBQErhf2yfH+hoD09AKAUAoBQCgPHk60Bi9AL0B5/ieIxA4lhERbwGOXObr6XNib+E8v8AmNejRhRex1JSfpXjb766+4q74kegtXnFjGUdKAxkHQewoDBiX7o9hQEPAxLea6rpKfIbZEqkOPedO0bqf+q+LOoaIx80ZOXbPnsuXKNzfppVsStfgZOjUVTLa9K9rcb8jDSwhS5MeUKHJ8Oit9Vj0BqMcbXuStnquSiou7bXtW9d6O/IX7i/yirGRkRKNlHsKA3AoDQzrnEeYZyMwW+uUGxNulzUXV7F8uWDHbS9r9eRvUlBQCgFAKAUAoBQCl7EpN7jF6rjjzLqlN/2v3DMOtRmQ5k5FT1X7hmHWmZDmMir6rGYdajNhzJ/D1fVGYdaZ0OZP4ar6ozDrTNhzI/D1fVYzDrU5sOZGRV9VnfAzqsisxsAdT+B6UU4vRMh0pxV2mXv7Yh/5n5N8quZm8HEonYKr3J2Fj0v0oDzM/aucPPCIY1kTFw4GPMzMtpolk5jkAH6pPhFtbC/nQEbhnbaaV4SYYxGWhgl8TF+diGkS8eliilF31IY7W1Am4jtqkWOxGDdCxhj7wAlswhWHmSO5ZgPrEKANSTtYEgDfhvbiOaZIe74hM8iwB3EOUO+G7zEDlkJ8UdzoNCLG1AcTvQGKAUBW4v98w/8Ob9Yq6qf9PPvj+4jiWVcpIoBQCgIWEH2/wDEP/1pVI/3d51Vv0v9V8WUWAxwHD+QBKJhA6gcuUWYIxFny2v01rnhP/yw63s+DPX2jZ7+UM5uLg5x/ui9Lrhe/foRMZhWtiCRIWfBxW+0IZgPGOlxppvqfWqSi7S6xR00K0cVLVWjVnfcrLh1s+fd0JeNjljOISNpin0LE3ZmCsx55jO97AaDarzUo4kr20/mxzUJUKqpTqKKl6atoldWw4ly795ykZzHKI3lEHNjyM/ONxl+kUsPpFjvbxCqu9nZu11z9vWxpFU1UhmRjmYZYksOjv6LS7Dlbg/icxiD/u6ytiEQ8/NlaVmYKVyG6qHKa6Ei9Ri7OK9tef8A0u6SWa6Sg5f+drqKSbvdavCnzSduSuZwuElkMRl5wIw0viuyubSfRB2Gua1jbztrUxjKVsV9z+OhFWvRpKapYWnUjpo12fSsnwvdX4cDSeWduXneVG5ERjIE1zKftLqgszXtcN5VDc3a7torb9/3zL04bNHFgimsc8XZ7PDWTulyceJMxUU+XFyK8uYSBFUFrCMiMyNGvW2bUbWNtavJTtJq/wDGl7HNSns2KhTko2w3b0u5elhUn7t+/S+hYdm81pPGzR5hkuJdPD4gGl8TC9vhrWlC9nrp7fmcXlPDeHo2lZ3th110uo6J/HQua3PLF6htLeTGLk7JXNS4rGW0QXU6obFVlv0NTJWMtqfBHVDYIrtO5qWNYyqze9nTDZ6cd0TFUNhQCgFAKAUAoBQEzhH26fE/oa0o9tHPtX5Mj1lekeGKAq8Z2fw8olDxA851lchnVjJGFWNwykFGUItipB0oDnD2YwqyRSrCA0KiNLFwoVM2S6XysVzvZmBIzG25oDfG9nMNK5kkhDOxzFrsDflGLcHbIzKRsQaA2h7P4dWV1iAZXWYG7aPHDyEbfyjOX+9AURoDFBcUFytxf75h/wCHN+sVdUP6effH9xHEsq5SRQCgFAU/Z+WVnxPNVRaYgZQdbKNdSdLBPc1jRc25YuZ6flGFCMKOU27x1v3v53LitjyxQkUAvQjQ5Ph1LrIR40BCm50DWze9hUOKvc1jVkoOmno7XXduOt6m5SzF6jEuYwPkYLDrVHVgt7NY7PVluj8jUyVlLao8EdENgm+07Gpc1hLaJvodcNipR36mtYtt7zqUVFWSFCRQCgFAKAUAoBQCgFAKAmcI+3T4n9DWlHto59q/Jkesr0jwxQCgFAKAUB4mTc/E/rXlPefRRSsjWouTZClxZFbiv3uD+HN+sVdtJv8AC1O+H7jGaWbHufyLKuO7NcK5Cl2MK5Cl2MK5Cl2MK5CouxhXIVN2MK5Cl2MK5Cl2MK5CouTZCoJIvEsfHBHzZSQoIXRWY3Y2UBVBJ1NSlczqVY044pEbDcege2VzcyCDKUdWEhUuAysARdVJudKnCykdppy3Pjb27yzqDe5ylxKKUVmAMhKoPvEKWIH4KT+FLFXNJpcxhsQHQOt7NtmUqd7aqwBG1BGakro1xuLSKNpZDlRBmY6mwHoN6JXE5qEXKW5GcLilkjWVDdHUOp2uDtvtSwjOMoqS3M443icUQfmPbloJmFiSEJKhrAa6qR+FSk2UnWhC93uV/YTL1BpcUJF6C4vQXI+OxiRIZJDZQVW9idXYKosPVh70SuUnOMFdkgmha4oSKAUBM4R9unxP6GtKPbRz7V+TI9ZXpHhigFAKAUAoDxMm5+J/WvJe8+jjuRrQkUBW4r97g/hzfrFXZS/panfD9xjL82Pc/kWVcZsKAUAoBQCgFAKAUAoCn7VYF5sOI475ubE1wVBAWRSzAtpcAE/hVouzObaqcpwtHmviRJ+AFHikRnlfvKzyySMt8qQyIuwAsMwFgL60xGctmcWnHV3u2+5oosL2exGWW8BXmYflsqvEuaUTKxsbsXuuaxkJLag2vVnJHJHZqln6O9dN9/bf279zsTMBwSUd2Z8Mn0WKaS1olYRNHbOUDFFs9msh/wAINr0cka09nksLcd0um62/lv109xyXgMwWISYbngQmJV5irypeczF817i6lfEt2GWmJFfw81bFG+lt+533/wDNS/7SYGaZIYYsoXmLJIzeJQsfiUFbgtdgvn5VWLSOvaac5qMY89fZ/JQz8CxAgWBo+YIp3dSnJKskikj6CY2KhnZbFgRoRerYlc5JbPUwYGr2btu49H9TGL7PzFJP93TmSYFILqV0mVjdczNm1XIL3I8Nr6CmJCWzTs/R1cbe37t7jfifZyUPMIYhyDNDLygY7SKsTLJZHOUnMVNmsDa9FJE1NlnilhXo3Ttz0136b+ZqvZiRlCyRZlGFmRVdkbJK8maJRawFhtbRdr6UxELZZNWktML999PvgbYngc5Y3hzyMIOXiM63w/LVRINTm3DHw3zZtaYkTKhUb3Xfo2fK2/7W854nhU0cuJl5VkKYhmkYxk5XRsuSRSHYbeF1sttDoKXWhWVGcZSlbS0tdPBrX2NaHBOASyQkxwctHhw6FeYv0rrNHI01wdLIG1NmN6nEkyq2ecoXirJqPHe7p393tJWP7OyhnEcQOHGJ5ogXlWZGgVbrG5yaPmNjbe48qhSRpPZpq6ivRve2nLk9N50wvZqW9yCGXBiGJ2cMUmzSW1W2qhwM1tNbVGJCOyT478Nk+T1+BP7I8LeEyFo2jBVFyExWLrfM4WLTzAzE3bzGlRJ3N9kpSg3dW3cvl9s9JVTtJnCPt0+J/Q1pR7aOfavyZHrK9I8MUAoBQCgFAeQbCNfUjc3306W01/KuF0Op7ka2i0MDCNpqPXfbytprUZHUnOfIDCNpqN9d9vK2mp2pkdRndCsxOFPfMOCRrHP12Bi/PauunR//ADVFfjD9xjKr/wCkXbn8izGEbqN9d9vI7b7aVyZHU2znyHdG6jf128jtvtpTI6jO6AYRuo39fq9dt/SmR1Gd0HdG6jf1+r1239KZHUZ3Qd0bqN/X6vXbf0pkdRnPkO6N1G/r9Xrtv6UyOoznyMd0b039fq9dt/T86ZHUZz5Ge6N1G/r9Xrtv6UyOoznyHdG6jf1267b+lMjqM58gcI3Ub+u3mdt/SmR1Gc+QODbqN9N9vM7b76UyOozugOEbXUb6b7ed9NDvTI6jOfIHCNrqN9N9vO+mh3pkdRnPkDhG1sR6b7ed9NPOmR1Gd0Bwja6j03/G+mlMjqM7oDhG1sR6b69b6afnTI6jOfINhG1sR6b69b6afnTI6jOfIHCNrYj0316300/OmR1IznyDYRtbEem+vW+mn50yOpOc+QbCNrYj031PnfTT86ZHUZz5A4RtbEbab7+umlMjqM58jDYM67HTS99T5g6aCmR1Izuhk4M62ttpvv0Omg2pkdRndAcI2uo20336HTQetMjqTnPkDhG6jb136bbetMjqM58gcG3Ubeu/Tbb1pkdRnPkO6N1G3r9bptt60yOoznyO+BwziRSuUkagEkDNbUXAOnrV6dK0k7mG0Vb02rFznxP/AC4P/Uk//Ouw8k3gefMM6RBfMq7k/gCgv70B8843PMcTje7nGrlV1a4xJ5t3iz93AXlxrHGJApU53Ja21yBEkkxNxkOMyZ3GC/edT31B9NfUry725umS5oQen47i8VHxVOUr92ZIEmcKz5AZph4EtlJJMYdt1Wx6ECSo4dxjih5LyFiGGEldO7Zft8U8M8d7XGRFWQ+YJB0GlAepbc1gestxigFAVeM/fcN/Cn/WGuqn/Tz74/uM5fmL2/IhcXxDDieAjDsFdcTmUEhWKxoVuuxI1tW2zwi9jrSa1Thryu2UqNqrFd5R8J41iA8kUZV2m4lioFMzOVRI0DKFt/hFj4R8NL3rur7LQcVOWijSg3a2rbtr16mMask2lxkyThO1GKmeGCOOATOcRE5YuYw+GZRmS2pU5tvlWdTyfs9KM6km8KwNWte0r7+qLKvOTUUlfXwIw7bzyKghgHMEJnkXJNIGZZXiyIYwcoJjY5201FaeaaMG8yemKy1S4J3d99rrRalfxMnay4F3wjjU8+Lkj5SJDEsbMWLc28sWcJl2uCdT0FcW0bLSo0IyxNyd7ctHa9+vA2hUlObVtEUPG+NSYbiWImMjmFIhFy8xyCR8PJLGQt7Bi0GX/wA1d+zbLCvscIJLE3e/Gykk9e6V/YYVKjhVbvp/H8HHgXGMRBh+RzObN3qeHNKJ5ntAiZsqR3JFzuSAt6vtOzUK1XMw4Y4YvS0V6Te9vTd0uyIVJwjhvd3fNk0dsMTIoaGKEf7j+0WzlzqHdWRcp88mh8qx82UKbtUk/wAzArW5Jp+Jf8RNrRcLkXjPGsQ6Yx1kyR9whxKKpYOjSkkEMNm0IJ6AetabNstCMqUWrvMlF8nbpy/kpUqTeJ8LJlh/tVP3ho44M8UUqYZ7JMXN1XPIJAMi5c31TqQPKufzfRylKUrSknJaq3Gytvd7b1uNM+WKyWi0PZ14x1igFAKAUAoBQCgFAKAUAoBQCgFAKAUBIwH2i/68jUx3mdb8tl3Wx5ooBQCgFAKA8625rA9ZbjFAKAq8Z++4b+FP+sNdVP8Ap598f3GcvzF7fkY4/hYJBEk8ectIEj1IYOQSxVgQVsqsxsdlO9NlqVoOTpO1ld8rdVrvbSXVkVVF2xI87OnD5GhijeNcPhDzjY3RziBJGiq4bNzMwzX1J8Nq9GL2ympTkm5z06rDZt2ta1tPfcweU2knovnc7zcJwEkmFyyQiGNGRYlb6xxOqMrhrgnkya7mzetZx2jbIRqXTxNpt8sO9Ne1d2hLhSbVnp9f+Evu/DZjFAOSxVQkaKxUmNlzhLKRmVh4rG4OprLHt1LFUd1d3ba4rS+u5rddbi9qMrIlQ8QwkUuIAKRupjSUnQElLRKB52XSwFZSo7TUhDe07te/XxLKdOLfDdc4cbbBCLvMkayido7FWX6VowzRWZmC2UZzqQLXq+zLanPKi8OG/svZPcm9dOBFTLtietyDjJMGHTmYOVVcyYoSmwXxxCTEOwEmfLYAMCuUkAa3F96cdpcXgqJtWjbudopaWvy1vb2mcnTT1j1+p2wb4NcNPMMM6CCBoZI2tn7uU5wQeMghg9xr520taqVFtLrQg5p4pJp8MV8N919LcupaLp4W7blb2bzrixw230jQqDGcJq5AMcdrxmxscuYX6XqtP8df0E9+LdxfH2+JMsnj3GwhwMuIjkVEd3Y5ZFN0MsCggMoNjIF1BIJsp12qMW106UottJcONpcul9+vEWpSkn93R6OvOOgUAoBQCgFAKAUAoBQCgFAKAUAoBQCgJGA+0X/XkamO8zrflsu62PNFAKAUAoBQHnW3NYHrLcYoBQFXjP33Dfwp/wBYa6qf9PPvj+4zl+Yvb8jfi3D+a0LD/hSFiL2ukkTxOL9QJSR/lt51WhWy1Nc14pqS8VYVIYrPl/wqYOyAXIRiHLwiFYmKJ4Bh+YIwVA8fhmcG/wARby65eUnK6wK0sWJXeuK1+7VJr5mS2e3Hda3s/wCmJexMRUDmyBghXP4bmQytKJbWsGDSS2A0s5qY+VaibeFWvu6WUbdzSV+4PZlbf97ybH2ajVwyswCzR4gLYWHKg5Cr8LC/xrB7dOUWmv7XG/fLFf3l1QSd1z+CsZxnAM8zTrMyPnSZfCrBXjjaK9j9YFHYW/EVFPbMNNU3G6s0+qbT8GhKjd3TD9nE7vDArm8D81HZVf6Q58zMh8JvzH08ri21SttlmyqNdpWa3aaWs9+lkHRWFR5GMP2ajWPlFmZBhe4AG1xGb8wg20ZvDfy8C9KT26cpY0rPHj9vD2LX3sKgkrdLCLs8ORiIXlZ2xK8t5MqqQohES2UaaKt/Uk/CkttebCcY2UHdL24vj4BUfRab3kX/AGNj5ZiWRxHy5oEXQ5ExOQuFJ1IBQkX+8R0rXznPFjcVe8W3zcb2+OvcV/Dq1r817ySvALYhZQ115z4xr78xoFgRQPu5cxPras3tl6Tg1rhUV3YsTffeyLZVpX638LF5XCbCgFAKAUAoBQCgFAKAUAoBQCgFAKAUBIwH2i/68jUx3mdb8tl3Wx5ooBQCgFAKAp2wLX3X3PyrLCzvVeNjHcW6r7n5UwsnPiO4t1X3PyphYz4nneJ9keZxPC4wlbxRyAjXUi3L8vIyMfavQo7XKnsdSh6zX8/BGE5QlVU+R6LuLdV9z8q8/CzfPiO4t1X3PyphYz4juLdV9z8qYWM+I7i3Vfc/KmFjPiO4t1X3PyphYz4juLdV9z8qYWM+I7i3Vfc/KmFjPiO4t1X3PyphYz4juLdV9z8qYWM+I7i3Vfc/KmFjPiO4t1X3PyphYz4juLdV9z8qYWM+I7i3Vfc/KmFjPiO4t1X3PyphYz4juLdV9z8qYWM+I7i3Vfc/KmFjPiO4t1X3PyphYz4juLdV9z8qYWM+I7i3Vfc/KmFjPiO4t1X3PyphYz4juLdV9z8qYWM+I7i3Vfc/KmFjPiO4t1X3PyphYz4juLdV9z8qYWM+I7i3Vfc/KmFjPiO4t1X3PyphYz4juLdV9z8qYWM+J1wuEYOCbafHp8KlRdylStGUWkWlaHEKAUAoBQC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TEBQQEhIVFhQUFhsQGBUYFxUYFxgUFRUZGBQXFxQYHSgiGBolHxQVITEkJykuLi4uFx8zOD8tNyguLisBCgoKDg0OGxAQGzckICQvLCwsLDQ0NCwvLCwtNCwsLywsLCw3LCwsLCwvLCwsLCwsLCwsLCwsLCwsLCwsLCwsLP/AABEIAKYBMAMBEQACEQEDEQH/xAAbAAEAAgMBAQAAAAAAAAAAAAAABAUBAgMGB//EAEUQAAIBAgQDBgIHBgMGBwEAAAECAwARBBIhMQUTUQYUIkFhkXHRIzIzUoGhsRU0c5LB4UJy8BYkQ1NiwmSCk6Oys9MH/8QAGgEBAAMBAQEAAAAAAAAAAAAAAAECAwQFBv/EADoRAAIBAgMFAwoFBQEBAQAAAAABAgMREhMhBDFBUWEycaEFFSJSgZGxwdHwFDNDwuE0QlNy8SNiJP/aAAwDAQACEQMRAD8A+qV3nEKAUAoBQCgFAKAUAoBQCgFAKAUAoBQCgFAKAUAoBQCgFAKAUAoBQCgFAdsH9ovx/pVKnZZeHaRb1xnUKAUAoBQCgKKu84jx/C+0ONxCLi4cNC+FeUoqZ3GIMIkKGa7WTyLZOnnWSlJ6rcaOKWhZDtbhueILyay92EvLbkGcf8ITbZ76fHSrZivYrhdrnLC9tcNI6ogmOcyKh5MmV3hDGSNGtZnsp0H66UzETgZC4V22EsWGndOUksWIndGWQvbDBWJjawDLYnUjU6DY1VVNLkuGtiZhu3GDcOxaRFSDvmaSKRA0FwueO48YuwGm5Ol6sqiIwM2/2zwwjZ25yFHjiaN4ZBKGmvyjyrZiGsbEX2qMxDAyLi+3MQEJjhmcyYoYGRTG6PE+XMcyZTdrFbDz16GmYMBP/wBqoTMYAJQ/0iozxSLHI8KkuqSEWa1j6GxtepxrcRhdrkvs3xFsRg4MSwCtLEspC3sCwuQL62qYu6uRJWdiyqxAoBQCgFAKAUAoBQCgFAKAUAoBQCgFAKAUAoBQHbB/aL8f6VSp2WXh2kW9cZ1CgFAKAUAoCirvOI8jguyU0WWCPHMmDSXnLCqZZQufPye8Br8vMT5XtpWag1pfQu5J621Mr2ObmKhxN8ImK7+sPLAfm5i+UzZtUzkn6t/K9MsYzGG7Ox4fuSPikBw+ImxChgqmXn8zwqC+lubvre3leow2tqMV76HLC9hmWKGFsSCIIcVhUPKscmLUAFvHqykE+txtbVl6WJx63M43sEksUcUkxKpgF4abLYko8brKPFprEPDrvvTLGOxjCdh8qayQq3eIMT9DhliXLhmzBLBiSWJOpY2voOrAMZIxPZBi7ypOFdscvElvHmAKx5OWwzDMCLm+lTlkYiLhewhXEpiWxCsySTSZjD9K6zo65ZJi5LZM4tYAWG3SMvW5OPSx6XgHDu7YWHDZs/JjWLNa2bKLXy3NvetIqysUbu7lhUkCgFAKA1Di+W4uNbXF7fCgM0ADA7GgM0AoBQCgFAKAUByxU4SN5G2RS5+Cgk/pRuyJPDp2jxyYaDicvdzhpnjzYdVcSRwzOFjYTE+NxmUkZQNTWOKSWIvhV7F7D2uhaZoxHNy1eSE4gp9BzIQTKua9wBlPiIsSNDVsxXK4WcMD23hkDERYhbQ97jUxgtNDcDNEqMbm7L4TY2YHa9FURLgzUduYMhLRTq6zphGiyoziWZS0f1HKkEDyO9MxDAzMPaxZWgCB4s2KfByxyoM6vHE0jKSr2XYHMM39aY7jCS+Cdp48S4VIp1V1MkUrx2jlRTYlGBNuoDAEjWpjNNkONj0eD+0X4/0pU7LJh2kW9cZ1CgFAKAUAoCirvOIUAoD5vj5MEmM4l+01UvJl5PMUlnw3KAC4c/ez5tFsc1jWGl3iNVeywknnYgyYlIJp448NgIpYYCFL8x4JQgkLAsWBVdL6sB+K74chpx5ldB2vllVeVixdeD8+R8udUxgeNWdwqk5lzG4ANr3IopvwJwLxIOK4q8+BlEmKltBisIzSiXDzRgPILlcQqWOUjPYgFTlvcG1VvdE2sz64mwsbiw16+unWulGBtQCgFAKAUAoDxOI4ZiFxEr4eHxl5nEkgiIBeJsjJOpDkFsg5bqQPgBXQpRaSk+X3b5o6VOLilJ8vuxzfC48xZWOIZG5gsDEsuYwqIwWaRs0WfmXudyNMtqm9O+luHdv+IvTvwGG4XjFjKLzI/CT4GjBLJw+BIgT5/Sow/DpRzg3d6/8AX8g5wb1+9TrjsNxAKyo8xXOWDAo0lzhoyLeJRkEvN0vbbTLSLpX1+9foRF097+9fodMZgMa+cFpSHaWIrmQJyjhPAVAOhM2m+lz5VVSprw99/oIygvD4/QjrDjwyBFmVVi5dmZCNMIcp+tYNzrDYnS97aVZulrf71+hN6fH71+hNh56YyDC8+Rw8a4mXMyl05RbOCANFkZ416WRrVV4XByt0Xt+hV4XByt0++49ZWBgKAUBrIgYFSLggqR1BFiKA8rB2KssUDYuV8JC4lTDlU/wNmjR5QMzop2B6Cs8vroXx9CPwzhuGaeTDR8Rzxl5pXwaPFe8wIlV2XxNGC5OXyO96hRV7XJbdr2Mx/wD8/QYeTD94bK0Qw6lYoEZVVlYF2VbyscgU3NiL3Gt6Zelhj1udoOw0atn5xucTBjSFjjRc+GUqqKiiyoQfjpuaZZGMkp2WiE+fmkscU/ECnh1MsPJK23yW8+tTg1GLQ69n+zrYYovepZIokMUUJCqqqTcZ8v2jACwJ2F6mMLcSHK/A9Lg/tF+P9KVOyyYdpFvXGdQoBQCgFAKAoq7ziFAKA1ZAbEgG2ouBp8OlLAzbzoDAQDYD2670sDAjAFgBbpYW9qWBWYvh8iuZ8M9mOrwuSYZNNOpifS2ZRbqG0tVp70WTXE7cN4ssrGMq0cy6tC9g4H3lI0kTX6ykjy0OlFK5DViwqxAoBQCgFAKA8TnkGJcp3gz99NlJn5JwoUFgb/RhT4gDvmtXSrYdbWt0vf4nTph1ta3S9/iccN2ixZWLmssfMkRGbkSFkLYeWSROWQLlWjXYki5zXqXThrbW1+PVB04a2+JKwnHMWzQ50KswgvDyX8ayfbycw/Z5N8vlax3FVlTgr266/Ahwhrbqc8JxTFS5FcNfnJ41jdVAeKa/3ToVTwuNLi97iyUILVfe770JcIL77jPBuL4oNg43zMrRRCS8T587BuYXLAaKQouCbWNxqKmcIek11E4Q1a6ntLedcxzGaAUAoBQEPi8Tth5kiNpGidUPRyhCH3tUS3EreeI7JYrBmPh2GXCscVCBmAieNsPIsZ50kzkDQm+hvmzDSsY2slbU0lfVkTg+LxEWC4bi58TiW5uIHeC+YqkYWZUUqouFJyXJvc2NQm0k2S0m2kcsZxadsOkhxEiKcVi/DI08GeMN9ApxCqTEVB8KMLN+FLuwsrlh2eJfieFxEpxCtLw4WEpN2dZDmV8qhScoz2sNdbVaPaRD7L7z6HWxkdsH9ovx/pVKnZZeHaRb1xnUKAUAoBQCgKKu84hQCgFAKAUAoBQEPiPDY5wBIDdDnR1JV0b7yONVPl6jQ3FQ4pkp2K44+XC6Yo8yEbYpVsVH/iI1+r5fSL4dyQgqt3HeTa+4u0cMAykEEXBBuCDsQRuKvcqZZrC50A1J9KArE49CWy5iP+ojwn8fnWebG5plysWMUoYXUhh1BBH5VdNMpuN6kgUBzlhVirMoJQ5lJ3VspW46GzMPxNSTczNHmVlJIDArdSVYXFrhhqD61DRBXcDxjkNBMfp4LIx/5iG/KmHo4Bv0ZXHlVYvgyzXFFperFRQCgFAKAUBS8RxDTTd0hdlC2fESroUQ6rEreUj+mqrc6ErVG7uyLLRXLomrlRegF6AXoBQHbB/aL8f6VSp2WXh2kW9cZ1CgFAKAUAoChFd5xBjYXOgHmdqAgScagBsZB+AYj3AtVM2PMvly5Gh49B98/wAr/KozY8xlyOsfFoWFxKo+Jyn2NSqkXxDhLkV3E+0IW6w2Y/fP1fwHn8dvjWc63BF40uZ5+fFO/wBd2b4k29tqwcm95sopbiTguLyx6Bsy/dbUfh5irRqSRWUEy84d2kikuGORgcpvqt7A/W8t/OtYV4yuRV2WpSUXJb1ddxZNjowLmRLf5hWuKPMwwvkfP8dA0OPGLwE+VCCr4ZlYQHNbOUAbwMSM1wo8Qvrc353NJ3ibKDatImYrHSSfXckdNh/KNKo5N7y6iluI1VLGVNttKAl4Xicsf1XNuh1Hsf6VZTkirhFl/wAO7QI/hksjdf8ACfx8vxreFVPeYyptbi4RwRcEEdQbj3ra5kbUBUccw7KUxcQJkgBzIN5YGtzY7ebCwdf+pQNmNUkuKLLkWWFxCyIskbBkdQ6sNirC4I/A1dO5B1oQKAUAoCt4zxBowsUVjiJrrEpBIFrZ5XA/4aAgna5KqNWFVk7aIlI78LwAhjEYJY3LM7WzPIxu7tbzJ/AaAaAVMVZBu5LqSBQCgFAKA7YP7Rfj/SqVOyy8O0i3rjOoUAoBQCgFAfIUlZb5WZfgSP0qU2txFk95iSZm+szN8ST+tG294SS3GlQSKAUAoBQCgIfD8MEMliTmck3tvYHp61jRgouVuZ6flHapV40sSStHh3tdeRMrY8wUAoBQCgFAKA2ikKm6kqeoJB/KidtwauWMXHpwLZgfioP51oqskZunEteGcWMvhMqxv5ZkurfBswsfQ1Mtsy1eUMS6P5WZlLZ5Psyt3oqMFg+J4fHyQ2jfCShpYcgGRHzBnQk6qTd2sTl3t0Fdn2/ZXNud1H75EVaNXAsOsuJcSz4xd4j+CZv/AIk16cK2wT3VF77fGxwy/FR3x8L/AAI/7UxP3P8A22rpVLZnul4ozzq/LwNW4xON1H8hqcjZ9+LxIz617W8CBx3tXNhsO85QNlsAuUjMzEKq/iTXLUq7HFPDNNrgmjqp09rk1ig0nxszjwDiOJZTipEIlnAurJYxxj6kSjyAuWPmSxJtoBjSr7C44p1Em+F1oaVaO2KWGNN2XR6lt+1sR90fy/3rVbR5Pf6q96M8nbv8b9w/a2I+6P5f70e0eTl+qveSqG3P9N+42/amI+6vsPnWb23yav1Pj9C62Tyg/wBP4fUweK4j7o/l/vVltXk5/qr3lXs+3r9N+4x+1sR90fy/3qfxHk7/ACr3kZG3f437h+1sR90fy/3p+I8nf5V7xkbd/jfuJvBuJTNiI1YDKTY6eh9azq19ilBqnUTlwVzSlR2xTTnBpcXY9rXnncKAUAoBQCgPjxoDFAKAUAoBQCgFAccPu/8An/7RVIce/wCh1bT2af8AqvjI7Vc5RQCgFAKAUAoBQCgFAWXDZsQusTso9T4f5TofauLaa+zx0nq+m86aWzVZ6pWR6CHjEwWzFCeuW39a8epWi36Ct4nfDYYrtO5zkxsr7u34aD8qzjGpU7KbN8uhS32XecirHe5+JrZbDXf9pX8VQjuZq2Fva4BscwvrY7XHQ6n3rdeTa3NffsMnt9LkzfkHqKnzXU9ZEecYcmOQetSvJc+MkQ/KMeEWOR61PmqXreBHnJer4jketSvJT9fw/kecl6viZ5HrVvNa9bwK+cn6viOR6081r1vAecn6viOR6081f/fh/I85f/PiSOHwsJVKEZr6Zr2287VrR8nqnNTxXt0M6u3OpBxw7y/viekHvJ8q9E4DeEz5hnEWXzsXv+FxQHi+NcPnV8cbYl4WxOEkYAyMzYcZTiEiC6lQL3VdSLjUmgEmGxo4VhREjNiFxIeNZTJ4YudIYBMdWAEZjvfpY0BqmJ4lI8dpcVGh7rG18PAG+lSTvTteIgMjKm3hF9iDQHreyc88mBw74oETtGpkBXKc9tbr5H0oD5oaAxQCgFAKAUAoBQHHD7v/AJ/+1apDj3/Q6tp7NP8A1XxkdqucooBQCgFAKAUAoDpDCWNlH+vWsqtaFKOKTNKdKVR2ii2wuAVdT4j/AK2FeLX22pVeGOi5cWevR2SnSWKWrJ6wnz0q1HydUnrPReJWrt8I6R1+B1WICvSpbFRp8LvqefU2urPjbuN661ocz1FAKAUAoBQCgFAKAUBK4X9snx/oaA9PQCgFAKAUAoD5AYm+6fY0BgxnofY0BjKeh9qAWoDFAKAXoBegOOH3f/P/ANq1SHHv+h1bT2af+q+MjtVzlFAKAXoBQGwQ9D7GgJMHDpG2Ww6nT+9ATo+DgC7tf0Gn51htFZUYOXuNqFJ1Z4SZh8MALAWFeTHZq20yxz0X3uR6ctopbOsENfviyUiAV61HZqdFeitefE8yttE6r9J+w2rcxFAKAUAoBQCgFAKAUAoBQErhf2yfH+hoD09AKAUAoBQCgPHk60Bi9AL0B5/ieIxA4lhERbwGOXObr6XNib+E8v8AmNejRhRex1JSfpXjb766+4q74kegtXnFjGUdKAxkHQewoDBiX7o9hQEPAxLea6rpKfIbZEqkOPedO0bqf+q+LOoaIx80ZOXbPnsuXKNzfppVsStfgZOjUVTLa9K9rcb8jDSwhS5MeUKHJ8Oit9Vj0BqMcbXuStnquSiou7bXtW9d6O/IX7i/yirGRkRKNlHsKA3AoDQzrnEeYZyMwW+uUGxNulzUXV7F8uWDHbS9r9eRvUlBQCgFAKAUAoBQCl7EpN7jF6rjjzLqlN/2v3DMOtRmQ5k5FT1X7hmHWmZDmMir6rGYdajNhzJ/D1fVGYdaZ0OZP4ar6ozDrTNhzI/D1fVYzDrU5sOZGRV9VnfAzqsisxsAdT+B6UU4vRMh0pxV2mXv7Yh/5n5N8quZm8HEonYKr3J2Fj0v0oDzM/aucPPCIY1kTFw4GPMzMtpolk5jkAH6pPhFtbC/nQEbhnbaaV4SYYxGWhgl8TF+diGkS8eliilF31IY7W1Am4jtqkWOxGDdCxhj7wAlswhWHmSO5ZgPrEKANSTtYEgDfhvbiOaZIe74hM8iwB3EOUO+G7zEDlkJ8UdzoNCLG1AcTvQGKAUBW4v98w/8Ob9Yq6qf9PPvj+4jiWVcpIoBQCgIWEH2/wDEP/1pVI/3d51Vv0v9V8WUWAxwHD+QBKJhA6gcuUWYIxFny2v01rnhP/yw63s+DPX2jZ7+UM5uLg5x/ui9Lrhe/foRMZhWtiCRIWfBxW+0IZgPGOlxppvqfWqSi7S6xR00K0cVLVWjVnfcrLh1s+fd0JeNjljOISNpin0LE3ZmCsx55jO97AaDarzUo4kr20/mxzUJUKqpTqKKl6atoldWw4ly795ykZzHKI3lEHNjyM/ONxl+kUsPpFjvbxCqu9nZu11z9vWxpFU1UhmRjmYZYksOjv6LS7Dlbg/icxiD/u6ytiEQ8/NlaVmYKVyG6qHKa6Ei9Ri7OK9tef8A0u6SWa6Sg5f+drqKSbvdavCnzSduSuZwuElkMRl5wIw0viuyubSfRB2Gua1jbztrUxjKVsV9z+OhFWvRpKapYWnUjpo12fSsnwvdX4cDSeWduXneVG5ERjIE1zKftLqgszXtcN5VDc3a7torb9/3zL04bNHFgimsc8XZ7PDWTulyceJMxUU+XFyK8uYSBFUFrCMiMyNGvW2bUbWNtavJTtJq/wDGl7HNSns2KhTko2w3b0u5elhUn7t+/S+hYdm81pPGzR5hkuJdPD4gGl8TC9vhrWlC9nrp7fmcXlPDeHo2lZ3th110uo6J/HQua3PLF6htLeTGLk7JXNS4rGW0QXU6obFVlv0NTJWMtqfBHVDYIrtO5qWNYyqze9nTDZ6cd0TFUNhQCgFAKAUAoBQEzhH26fE/oa0o9tHPtX5Mj1lekeGKAq8Z2fw8olDxA851lchnVjJGFWNwykFGUItipB0oDnD2YwqyRSrCA0KiNLFwoVM2S6XysVzvZmBIzG25oDfG9nMNK5kkhDOxzFrsDflGLcHbIzKRsQaA2h7P4dWV1iAZXWYG7aPHDyEbfyjOX+9AURoDFBcUFytxf75h/wCHN+sVdUP6effH9xHEsq5SRQCgFAU/Z+WVnxPNVRaYgZQdbKNdSdLBPc1jRc25YuZ6flGFCMKOU27x1v3v53LitjyxQkUAvQjQ5Ph1LrIR40BCm50DWze9hUOKvc1jVkoOmno7XXduOt6m5SzF6jEuYwPkYLDrVHVgt7NY7PVluj8jUyVlLao8EdENgm+07Gpc1hLaJvodcNipR36mtYtt7zqUVFWSFCRQCgFAKAUAoBQCgFAKAmcI+3T4n9DWlHto59q/Jkesr0jwxQCgFAKAUB4mTc/E/rXlPefRRSsjWouTZClxZFbiv3uD+HN+sVdtJv8AC1O+H7jGaWbHufyLKuO7NcK5Cl2MK5Cl2MK5Cl2MK5CouxhXIVN2MK5Cl2MK5Cl2MK5CouTZCoJIvEsfHBHzZSQoIXRWY3Y2UBVBJ1NSlczqVY044pEbDcege2VzcyCDKUdWEhUuAysARdVJudKnCykdppy3Pjb27yzqDe5ylxKKUVmAMhKoPvEKWIH4KT+FLFXNJpcxhsQHQOt7NtmUqd7aqwBG1BGakro1xuLSKNpZDlRBmY6mwHoN6JXE5qEXKW5GcLilkjWVDdHUOp2uDtvtSwjOMoqS3M443icUQfmPbloJmFiSEJKhrAa6qR+FSk2UnWhC93uV/YTL1BpcUJF6C4vQXI+OxiRIZJDZQVW9idXYKosPVh70SuUnOMFdkgmha4oSKAUBM4R9unxP6GtKPbRz7V+TI9ZXpHhigFAKAUAoDxMm5+J/WvJe8+jjuRrQkUBW4r97g/hzfrFXZS/panfD9xjL82Pc/kWVcZsKAUAoBQCgFAKAUAoCn7VYF5sOI475ubE1wVBAWRSzAtpcAE/hVouzObaqcpwtHmviRJ+AFHikRnlfvKzyySMt8qQyIuwAsMwFgL60xGctmcWnHV3u2+5oosL2exGWW8BXmYflsqvEuaUTKxsbsXuuaxkJLag2vVnJHJHZqln6O9dN9/bf279zsTMBwSUd2Z8Mn0WKaS1olYRNHbOUDFFs9msh/wAINr0cka09nksLcd0um62/lv109xyXgMwWISYbngQmJV5irypeczF817i6lfEt2GWmJFfw81bFG+lt+533/wDNS/7SYGaZIYYsoXmLJIzeJQsfiUFbgtdgvn5VWLSOvaac5qMY89fZ/JQz8CxAgWBo+YIp3dSnJKskikj6CY2KhnZbFgRoRerYlc5JbPUwYGr2btu49H9TGL7PzFJP93TmSYFILqV0mVjdczNm1XIL3I8Nr6CmJCWzTs/R1cbe37t7jfifZyUPMIYhyDNDLygY7SKsTLJZHOUnMVNmsDa9FJE1NlnilhXo3Ttz0136b+ZqvZiRlCyRZlGFmRVdkbJK8maJRawFhtbRdr6UxELZZNWktML999PvgbYngc5Y3hzyMIOXiM63w/LVRINTm3DHw3zZtaYkTKhUb3Xfo2fK2/7W854nhU0cuJl5VkKYhmkYxk5XRsuSRSHYbeF1sttDoKXWhWVGcZSlbS0tdPBrX2NaHBOASyQkxwctHhw6FeYv0rrNHI01wdLIG1NmN6nEkyq2ecoXirJqPHe7p393tJWP7OyhnEcQOHGJ5ogXlWZGgVbrG5yaPmNjbe48qhSRpPZpq6ivRve2nLk9N50wvZqW9yCGXBiGJ2cMUmzSW1W2qhwM1tNbVGJCOyT478Nk+T1+BP7I8LeEyFo2jBVFyExWLrfM4WLTzAzE3bzGlRJ3N9kpSg3dW3cvl9s9JVTtJnCPt0+J/Q1pR7aOfavyZHrK9I8MUAoBQCgFAeQbCNfUjc3306W01/KuF0Op7ka2i0MDCNpqPXfbytprUZHUnOfIDCNpqN9d9vK2mp2pkdRndCsxOFPfMOCRrHP12Bi/PauunR//ADVFfjD9xjKr/wCkXbn8izGEbqN9d9vI7b7aVyZHU2znyHdG6jf128jtvtpTI6jO6AYRuo39fq9dt/SmR1Gd0HdG6jf1+r1239KZHUZ3Qd0bqN/X6vXbf0pkdRnPkO6N1G/r9Xrtv6UyOoznyMd0b039fq9dt/T86ZHUZz5Ge6N1G/r9Xrtv6UyOoznyHdG6jf1267b+lMjqM58gcI3Ub+u3mdt/SmR1Gc+QODbqN9N9vM7b76UyOozugOEbXUb6b7ed9NDvTI6jOfIHCNrqN9N9vO+mh3pkdRnPkDhG1sR6b7ed9NPOmR1Gd0Bwja6j03/G+mlMjqM7oDhG1sR6b69b6afnTI6jOfINhG1sR6b69b6afnTI6jOfIHCNrYj0316300/OmR1IznyDYRtbEem+vW+mn50yOpOc+QbCNrYj031PnfTT86ZHUZz5A4RtbEbab7+umlMjqM58jDYM67HTS99T5g6aCmR1Izuhk4M62ttpvv0Omg2pkdRndAcI2uo20336HTQetMjqTnPkDhG6jb136bbetMjqM58gcG3Ubeu/Tbb1pkdRnPkO6N1G3r9bptt60yOoznyO+BwziRSuUkagEkDNbUXAOnrV6dK0k7mG0Vb02rFznxP/AC4P/Uk//Ouw8k3gefMM6RBfMq7k/gCgv70B8843PMcTje7nGrlV1a4xJ5t3iz93AXlxrHGJApU53Ja21yBEkkxNxkOMyZ3GC/edT31B9NfUry725umS5oQen47i8VHxVOUr92ZIEmcKz5AZph4EtlJJMYdt1Wx6ECSo4dxjih5LyFiGGEldO7Zft8U8M8d7XGRFWQ+YJB0GlAepbc1gestxigFAVeM/fcN/Cn/WGuqn/Tz74/uM5fmL2/IhcXxDDieAjDsFdcTmUEhWKxoVuuxI1tW2zwi9jrSa1Thryu2UqNqrFd5R8J41iA8kUZV2m4lioFMzOVRI0DKFt/hFj4R8NL3rur7LQcVOWijSg3a2rbtr16mMask2lxkyThO1GKmeGCOOATOcRE5YuYw+GZRmS2pU5tvlWdTyfs9KM6km8KwNWte0r7+qLKvOTUUlfXwIw7bzyKghgHMEJnkXJNIGZZXiyIYwcoJjY5201FaeaaMG8yemKy1S4J3d99rrRalfxMnay4F3wjjU8+Lkj5SJDEsbMWLc28sWcJl2uCdT0FcW0bLSo0IyxNyd7ctHa9+vA2hUlObVtEUPG+NSYbiWImMjmFIhFy8xyCR8PJLGQt7Bi0GX/wA1d+zbLCvscIJLE3e/Gykk9e6V/YYVKjhVbvp/H8HHgXGMRBh+RzObN3qeHNKJ5ntAiZsqR3JFzuSAt6vtOzUK1XMw4Y4YvS0V6Te9vTd0uyIVJwjhvd3fNk0dsMTIoaGKEf7j+0WzlzqHdWRcp88mh8qx82UKbtUk/wAzArW5Jp+Jf8RNrRcLkXjPGsQ6Yx1kyR9whxKKpYOjSkkEMNm0IJ6AetabNstCMqUWrvMlF8nbpy/kpUqTeJ8LJlh/tVP3ho44M8UUqYZ7JMXN1XPIJAMi5c31TqQPKufzfRylKUrSknJaq3Gytvd7b1uNM+WKyWi0PZ14x1igFAKAUAoBQCgFAKAUAoBQCgFAKAUBIwH2i/68jUx3mdb8tl3Wx5ooBQCgFAKA8625rA9ZbjFAKAq8Z++4b+FP+sNdVP8Ap598f3GcvzF7fkY4/hYJBEk8ectIEj1IYOQSxVgQVsqsxsdlO9NlqVoOTpO1ld8rdVrvbSXVkVVF2xI87OnD5GhijeNcPhDzjY3RziBJGiq4bNzMwzX1J8Nq9GL2ympTkm5z06rDZt2ta1tPfcweU2knovnc7zcJwEkmFyyQiGNGRYlb6xxOqMrhrgnkya7mzetZx2jbIRqXTxNpt8sO9Ne1d2hLhSbVnp9f+Evu/DZjFAOSxVQkaKxUmNlzhLKRmVh4rG4OprLHt1LFUd1d3ba4rS+u5rddbi9qMrIlQ8QwkUuIAKRupjSUnQElLRKB52XSwFZSo7TUhDe07te/XxLKdOLfDdc4cbbBCLvMkayido7FWX6VowzRWZmC2UZzqQLXq+zLanPKi8OG/svZPcm9dOBFTLtietyDjJMGHTmYOVVcyYoSmwXxxCTEOwEmfLYAMCuUkAa3F96cdpcXgqJtWjbudopaWvy1vb2mcnTT1j1+p2wb4NcNPMMM6CCBoZI2tn7uU5wQeMghg9xr520taqVFtLrQg5p4pJp8MV8N919LcupaLp4W7blb2bzrixw230jQqDGcJq5AMcdrxmxscuYX6XqtP8df0E9+LdxfH2+JMsnj3GwhwMuIjkVEd3Y5ZFN0MsCggMoNjIF1BIJsp12qMW106UottJcONpcul9+vEWpSkn93R6OvOOgUAoBQCgFAKAUAoBQCgFAKAUAoBQCgJGA+0X/XkamO8zrflsu62PNFAKAUAoBQHnW3NYHrLcYoBQFXjP33Dfwp/wBYa6qf9PPvj+4zl+Yvb8jfi3D+a0LD/hSFiL2ukkTxOL9QJSR/lt51WhWy1Nc14pqS8VYVIYrPl/wqYOyAXIRiHLwiFYmKJ4Bh+YIwVA8fhmcG/wARby65eUnK6wK0sWJXeuK1+7VJr5mS2e3Hda3s/wCmJexMRUDmyBghXP4bmQytKJbWsGDSS2A0s5qY+VaibeFWvu6WUbdzSV+4PZlbf97ybH2ajVwyswCzR4gLYWHKg5Cr8LC/xrB7dOUWmv7XG/fLFf3l1QSd1z+CsZxnAM8zTrMyPnSZfCrBXjjaK9j9YFHYW/EVFPbMNNU3G6s0+qbT8GhKjd3TD9nE7vDArm8D81HZVf6Q58zMh8JvzH08ri21SttlmyqNdpWa3aaWs9+lkHRWFR5GMP2ajWPlFmZBhe4AG1xGb8wg20ZvDfy8C9KT26cpY0rPHj9vD2LX3sKgkrdLCLs8ORiIXlZ2xK8t5MqqQohES2UaaKt/Uk/CkttebCcY2UHdL24vj4BUfRab3kX/AGNj5ZiWRxHy5oEXQ5ExOQuFJ1IBQkX+8R0rXznPFjcVe8W3zcb2+OvcV/Dq1r817ySvALYhZQ115z4xr78xoFgRQPu5cxPras3tl6Tg1rhUV3YsTffeyLZVpX638LF5XCbCgFAKAUAoBQCgFAKAUAoBQCgFAKAUBIwH2i/68jUx3mdb8tl3Wx5ooBQCgFAKAp2wLX3X3PyrLCzvVeNjHcW6r7n5UwsnPiO4t1X3PyphYz4nneJ9keZxPC4wlbxRyAjXUi3L8vIyMfavQo7XKnsdSh6zX8/BGE5QlVU+R6LuLdV9z8q8/CzfPiO4t1X3PyphYz4juLdV9z8qYWM+I7i3Vfc/KmFjPiO4t1X3PyphYz4juLdV9z8qYWM+I7i3Vfc/KmFjPiO4t1X3PyphYz4juLdV9z8qYWM+I7i3Vfc/KmFjPiO4t1X3PyphYz4juLdV9z8qYWM+I7i3Vfc/KmFjPiO4t1X3PyphYz4juLdV9z8qYWM+I7i3Vfc/KmFjPiO4t1X3PyphYz4juLdV9z8qYWM+I7i3Vfc/KmFjPiO4t1X3PyphYz4juLdV9z8qYWM+I7i3Vfc/KmFjPiO4t1X3PyphYz4juLdV9z8qYWM+I7i3Vfc/KmFjPiO4t1X3PyphYz4juLdV9z8qYWM+J1wuEYOCbafHp8KlRdylStGUWkWlaHEKAUAoBQC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3.bp.blogspot.com/_zwaRuUhzrcM/SgkebE2_HfI/AAAAAAAABgQ/1AIHTc1IVoE/s400/Pictur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09600"/>
            <a:ext cx="5133975" cy="581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Epicenter</a:t>
            </a:r>
          </a:p>
          <a:p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The point on Earth’s surface directly above an earthquake’s focus.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2290" name="Picture 2" descr="http://upload.wikimedia.org/wikipedia/commons/thumb/a/a3/Epicenter_Diagram.svg/1280px-Epicenter_Dia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05100"/>
            <a:ext cx="5353184" cy="415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Geyser</a:t>
            </a:r>
          </a:p>
          <a:p>
            <a:endParaRPr lang="en-US" sz="24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A fountain of water and stream that builds up pressure underground and erupts at regular intervals.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1266" name="Picture 2" descr="http://mail.colonial.net/~hkaiter/Aaascienceimages2137/20090309130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95601"/>
            <a:ext cx="69342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Geothermal Activity</a:t>
            </a:r>
          </a:p>
          <a:p>
            <a:pPr fontAlgn="b"/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fontAlgn="b"/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The heating of underground water by magma.</a:t>
            </a:r>
          </a:p>
          <a:p>
            <a:pPr fontAlgn="b"/>
            <a:endParaRPr lang="en-US" sz="40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10242" name="Picture 2" descr="http://26763abd288ab07b59d5-cefce366aab9afbfeefa95ff74977a22.r18.cf3.rackcdn.com/Geotherm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90801"/>
            <a:ext cx="68580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Ring of </a:t>
            </a:r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Fire</a:t>
            </a:r>
          </a:p>
          <a:p>
            <a:pPr fontAlgn="b"/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fontAlgn="b"/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A major belt of volcanoes that rims the Pacific Ocean.</a:t>
            </a:r>
          </a:p>
          <a:p>
            <a:pPr fontAlgn="b"/>
            <a:endParaRPr lang="en-US" sz="40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9218" name="Picture 2" descr="http://www.nesaranetwork.com/wp-content/uploads/2014/04/Map_Sm_r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6248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4400" b="1" dirty="0" smtClean="0">
                <a:solidFill>
                  <a:srgbClr val="FFFFFF"/>
                </a:solidFill>
                <a:latin typeface="Comic Sans MS" pitchFamily="66" charset="0"/>
              </a:rPr>
              <a:t>Hot Spot</a:t>
            </a:r>
          </a:p>
          <a:p>
            <a:pPr fontAlgn="b"/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fontAlgn="b"/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An area where magma from deep within the mantle melts through the crust above it.</a:t>
            </a:r>
          </a:p>
          <a:p>
            <a:pPr fontAlgn="b"/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8196" name="Picture 4" descr="http://www.geocities.ws/alhy731/volcanoes/where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12934"/>
            <a:ext cx="6477000" cy="3645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14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4000" b="1" dirty="0" err="1" smtClean="0">
                <a:solidFill>
                  <a:srgbClr val="FFFFFF"/>
                </a:solidFill>
                <a:latin typeface="Comic Sans MS" pitchFamily="66" charset="0"/>
              </a:rPr>
              <a:t>Pyroclastic</a:t>
            </a:r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fontAlgn="b"/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Flow</a:t>
            </a:r>
          </a:p>
          <a:p>
            <a:pPr fontAlgn="b"/>
            <a:endParaRPr lang="en-US" sz="24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fontAlgn="b"/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The expulsion of ash, cinders, bombs, and gases during an explosive volcanic eruption.</a:t>
            </a:r>
          </a:p>
          <a:p>
            <a:pPr fontAlgn="b"/>
            <a:endParaRPr lang="en-US" sz="40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www.geolsoc.org.uk/ks3/webdav/site/GSL/shared/images/education_and_careers/RockCycle/Processes/Crystallisation/Composite%20cone%20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652" y="1371600"/>
            <a:ext cx="5135348" cy="4133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Dormant</a:t>
            </a:r>
          </a:p>
          <a:p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A volcano that is not currently active, but that may become active in the future.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6148" name="Picture 4" descr="http://www.sciencemonster.com/earth-science/images/volcanoes-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76600"/>
            <a:ext cx="6019800" cy="2977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Extinct</a:t>
            </a:r>
          </a:p>
          <a:p>
            <a:endParaRPr lang="en-US" sz="28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3600" dirty="0" smtClean="0">
                <a:solidFill>
                  <a:srgbClr val="FFFFFF"/>
                </a:solidFill>
                <a:latin typeface="Comic Sans MS" pitchFamily="66" charset="0"/>
              </a:rPr>
              <a:t>A volcano that is no longer active and is unlikely to erupt again; describes a type of organisms that no longer exists anywhere on Earth.</a:t>
            </a:r>
          </a:p>
          <a:p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5124" name="Picture 4" descr="https://dr282zn36sxxg.cloudfront.net/datastreams/f-d%3A26bac3a0b37506126c80cbe68fbaf3aba3748946f35655d132908ae4%2BIMAGE%2BIMAGE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52800"/>
            <a:ext cx="7620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657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Viscosity</a:t>
            </a:r>
          </a:p>
          <a:p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A liquid’s resistance to flowing.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098" name="AutoShape 2" descr="data:image/jpeg;base64,/9j/4AAQSkZJRgABAQAAAQABAAD/2wCEAAkGBxAPDw0PEA8QDw4PDxAPDg8PEA8UDxAQFBQWGBQRFRQYHSggGBolGxQVITEhJSkrLi4uFx8zODMsNygtLisBCgoKDg0OGxAQGywmICQsLCwsLCwsLCwsLCwsLCwsLCwsLCwsLCwsLCwsLCwsLCwsLCwsLCwsLCwsLCwsLCwsLP/AABEIAMMBAwMBIgACEQEDEQH/xAAcAAACAgMBAQAAAAAAAAAAAAAAAQIEAwUGBwj/xABCEAABAwEGBAMEBQoGAwEAAAABAAIRAwQFEiExURNBYaEGInEyQoGRI1KxwfAHJDNiY3JzkrLRFEOiwuHxFjRTFf/EABkBAQADAQEAAAAAAAAAAAAAAAABAgQDBf/EACgRAQEAAwACAQEIAwEAAAAAAAABAgMRITESQQQTFCIyUWGhcZHhBf/aAAwDAQACEQMRAD8A3tjtb3Nze71JKb7Y/wB1z8+Zc7PqOipcWYLSIHL8c1apWlrsjInuV5/azslKq767zOvmd/dXaVRw9538xVJgj0WcVIgZkn2WjUnopiZ2+l1lZ31j8yrNjvc0zkKlVvMMDnAdQ7SekrHZbFMGpB2pj2R6/W+xbAAR0XSXL6Nev7P9cm3p1cQDgZBUsS01N7mGWmNxy+Su0rcD7QjqMwtGO2X2ZarPS7i9UsXqotcDmDPomunXI56pGdyhCgQkpYjuVJwUCq1IxHcpYjuUkIJYjuUYjuVGUSgliO5RiO5UUIJYjuUYjuVFCCWI7lGI7lYXVmjmoG1DkCVW5SfVaYZX6LOI7lTYDrJVBttg5sy3Bk/KFcbWDgCDI5ELNu3znI7Y6rPNZC5YqlSP+9EOesD3LFlnXWYk60D6xCqVrROjiR6pVhqBlPL+y19uaA3T4hZs9t+rtjhEqvm0c7+ZwP2qvVomm0vLnHk1pc7N3XPQKpSpvzeXFrBq4jP0G5VO23o57oaCGtENGffcrj87V7OM5tdoOfEd/MR2QoUmvLQUKe0aemrTTz2VKhUU7Q2vUp1/8NTLzSpufVflhY1okiTq6BkF67w8cbleQrXfzacsA4lX3QMh0LtluLorBrcbjiqPAxO2/VGwXD3ZZi/zH1k6k7kre2S0YfKT+Aolelq044O3pWrTNXKVQFcrZrXMZ6hbKz24CPQ9oXSZcdrj303T3LBUqEZ8ljZaMQRXzYR0S1EjLRtWeRjqFdoXpycJ6jX5LkrPVfkwZuOpnTqVcoWlrXimSSQ3HUI5T7I/GyjHZlPS2WnG+3ZU6gcJBkKS56yWvPEw5adD0W8oVg9oI+I2Oy169kyYdum4f4ZCsZWRQcFeuSCSEKEhCEIBCT3ACSYG6pVrXsYG/MquWUx9r4YXL0s162HTN223qqVWsTqfhyWutt6NYCZmM1qK9/DIzAdB+CzZ7etuvR8Z2ujFcKQqSuSpX20vcAZDYkjlP3LbUraI11VJkvcGzdVTbVcw4m89W8nf2PVaynXnurJrZBReZez48bWnbGvEjlkQdQdiFB9eVz9utZZ52nzDUcnD6p/GStXXbm1wHNOXMHVpGoPVYd2Nwv8ACZIv1awaC48lpR4ihx8gLeWLn89FevK8qNJvmaKh5A8zsuUq2k1qhcQGg6xvsNhy+SzZ2pjobRflKoQCBAGe0nWOwVO1W+zDSMvRc1b3NBhp9St14S8N/wCIIr1h+btPkYf80j/YO+m66atOW3LkUy2TGM9IWqo0Po2Wo+k7Njpa3ENwCdE13Y7DRC9Sf+fr/esv4jJxVh8Gv4721HxZ2O8rgRjqt1AA93Yn5brs7LZqdJgp02NZTGjQMs9Z3J3OqmmtmOEx9M8kjzbxFcLrC8vpCbK93l/ZE/5bumx+Gq0tp83mbk7mN+q9hrUmva5j2hzHgtc12hB1BXnXiHw1UshdUpy+zazq+kNn7j9b5xzzbtXPM9NmnbL4yc7RtjmZGRseS2NO9NzqZ9DER+NgqToOc9iq1SmOQd8AVw60856d1clsFQDNb0gELzK6bVUs9QOP6P3hMkdV3dC14gIOokdV0xvjy52W1yvi+3VbG8spCDXl4qnMNiJA6jLLTNVvD1oeWnE8uxnE53vuduSui8WXQ+02V2EA1af0lPq4as+IkesLz+7L0czy4SCchrqq8X+XK9HstpaDSYCAMURIBJw5RJ+PwW+oVywy0/vNMj5jkvOrHb+E/wCkGJrnM4jvdoOgNa6flPMDfQ9Yy9A2GPMgAFpBHsnQjp2XXnPMU+Xy8V19GqHtDhoex2U3LS3facBB1pPIk6YTycRy2/6W6K04Z/KMO3D4ZMRSUnKKsoEiYzOgzKapXw4inkYlwB9IJ+4KuV5OrYzt41lS1ueDUdp7oPLoFobR4kZ52kwWkgg6rY3m4MpAaZLym+6016jpOgGXNYMrevT8Y4+m7vnxBiDg3nMLVutri1uZyAznYKtbbPSZTFRtU1SWsdkIicnMLTmCDiE5gx8VXAa5oIzVbLHOZ/JtLsvJra3mgCoA0kaTynluurs5LyGiWwR8s8150+mdNF1Xhe3PqVKFM5vJLJ3Ean5SplWxy88rvrLZi1rQdYkz1Sc6Ar1pdhbGUgLm72vFtNpziB3hXvhaXx1Uvq8gMgea5v8A/ZqWeqajD5XZVGTAcIyPQjdTslmr2ysKdJhe92f6rR9Zx5Dqugvn8m9YUWOoVRWrNBNWkQGtcf2bj8odrrloq3C5S8nXDLZOqdK0ccNrF2IOEt6dPgUq1WAQFoLrrvoPfQqBzJdBY8EOZU2IOk5dl1Hh65n22rGbaDCDVf8A7G/rHtrtOCabc/jF7nJOs/he4Ta6mN8izMPnOf0jh/lj7z969KaAAAAAAAABkABoAFCz0W02NYxoYxowtaNAFNe1o0zVjyMWefyvQhCF2USQogpoJShJEoOVvzwg15NWyxTfq6jMU3fun3T009FyFopGm5zKjHMqN9pr5n19Oui9alVLyu2jaWFlam14ggEgY2zza7kuGemXzHbDdZ4ryNtA1jLsqY9lvJ3U9F0dw2gM8jtGjyemylfvh2rZpqU8VeiA4uIb9IwDPzAaiOY7LVWRlXE2oMLIM4PaJGxOg7rh8bPFascpfMd1ZyajQ4RB5dPXdcFfl3sp2utkAScVIiYBeJJPxxei2dp8a0LGx7S5vEAypuPs5ToM3ei87tXiivaa1SpJAcREEYg0bmDmfvWnT9nz238sc9u7HCeXV+HbvLyWViA1ri9nPcF06O5weuuSvPb9LgaHCgzMHIGn+0Y48zzGYOWWQji7R4mNFvBcaji7N8FsiR7A7T8FWp+KQ2RgqOaeTnR967/h6y/iMXtd02lga0ucHCI4rILHHSDE4T+qdZgEre2e1tdBafJpnMjlz5Tl09NPE7p8a0mNP5vVbyBbUbJEbwCO8rorl8YVa1Roo2asWZCqWtFSm3FzewRA1zaWxsVTHXZeROecyna9RcorXXJe7LUx0BzKlMhtRjwQ4SPK7PUEc4HUBbCVbLG43lc5ZfRrXX7Uw0h++PsK2ErU+I/0TdscOO0tcJ+a57P0110/rjn/ABLTD6Bk6gweYO4Xmdmu99Ql7sLWTnUqGBI23Xf+KrW2nRDcUwMvj+Cud8LvZVqA1W4mhpHmDeFTEECS7KT0z+ErDeTJuz7yNS66KTjlbGtJBaRwqkQYnOegz6LBarnrWZoqNDatEkDFTOKnJ0EjNpnLbNXa9mNIuYQ7C1xAcRkYJgyt34Fa4Pq1IeAMIY8u+jLgR5HDmcxBzgT0VdeyZ+K554fDy2Vj/JrUcZrV2MGRw02ue/TMGYAPzXTXbcdmsjWsosb9GSXVnhprPeRBl8aZRAgdFsjeQcxuCQXMDySPYB5EfWkELS3heTWAtHynNacphj6V1TPK9yQvi1gTmtDclzm8rQ9zyRZKJh5BgvedKYPLcnaN8qbjVttoZZqObnCXuzLabPee7oJHrIA1Xpt2WGnZqNOjTEMYIk6ucfae7ck5qNeHzvajds5+WJWCwUrOzh0ababNYaMydydXHqVZSlErUyNZfXh+y2yOPSDnt9mo04arRtiGo6GQrlgslOhTbSptwsbpuSdXE8yVnSUfGd7zydvOGUkIVgIQhAJyoSnKJSlNRlCISTUZTQD2Bwc0iWuBaRuCIIXmnium+7hUcSDTAJovd7/INI+sJz09QCvS14l+W+01v8ZSpGRRNFr6X1XCSHD1xfco+7+dT97cJePPbXaDWqOcSXOc4mTqSTqtrSaLNTxZcQzhJ+tzPoPthUrrsjSHVHOwhgxTrnkAAN5IVe2WkvdsBkBOgHL7/UrX/DH36ourYicWu5+1ZbPSxGOQzJVelTkgATJyC2tGlhAaMzzI5ldvv7PFThh8r1nstmxuDRkOfQbr3P8AJ1Z2UrGWsEfSHEebjhbmTzOq5/wZ4GpPseO0Y21qjw5rmmCxrZGGDkcyZ9Ml3d1XcyzUxSpyRJcS6MRJ5mPQfJYdmUyy/LPDbzGY391G6KX51eLxk3iMpj1DZd3K2611xjyV3/8A0tVof/rLR/Stgp23uX9f6nHHCeAsFvswrUqlMmMQyOzhm0/AgLOhc7Ory88vKPEF2g1WDiOioCIfHleQYA6SubuWm4V2lwbhYXB7XkSCMoz5g/YvRPHHhxzwbRR4r3Yv0VNslpJJxtAzOZPzC57hMJpttdN9Cu5oL8TXNLgchUg6HKSOcHmvL+04XlnHpa9ky89VLzioXFjw0YYLcNMt+B5FaN1d9F3kqEHLNpjMGRIGua611zCIY17tialMA/A/3Wa5PB/FrB1QM4bYc9skkbTyk55dNVi0TO5fGR2zuMx7at17wfTo0RIANPG8nUlziYHz7rUWOxWu8XkUmxTDodWflTbvnzPQTquk/wDDqtWu42iq02cGYplwfUA0ZHuCInMnbddhQotptaxjWsY0Q1jQA1o2AGi9fXqt/UxbN8k5i1vhu4KdhplrSalR8GrWcIc8jQAcmjOBPM7rbIQtUkk5GS3vmhCElIaEkIGkhCAQiUIIgpqCcolJOVFCCaFFOUQlK0PjPwxSvOzOov8ALVZL7NV506kc92nQj7wCN6hJbPMLHzBfF12mxudZ6zDTcXYswYeGyJaeYz7jotSGr6qvS7KNqp8KvTFRky2ZDmOiMTXDNp6heXeJPyaVKRdVs/5xTmcJAFdvqBk8dRB6LTjnhnPzXl/r/jhdV74ed2KlgaXH23DIbD/ldZ4UuCvVwWgUaj2lxFIhji0uBgunQQcvWdlaufwNabVWptfTfRoNP01Z7cJDR7rAfad2zk6Z+z2SzMo06dKm0Mp02hjGjQNC5Z2ycld9dmPPB2Shw6dOnrgY1s7wNVmCim3ULkd6oXKIs9PqajvnUcfvVtVLnEWej+6e7iravn+qq4+oEIlEqqwVK9LpoWpobWph4Hsukh7f3XDMK7KJUWSzlJbPMcLbfBtNlVxbVqYIBDTBd183/C7G7bGKFKnSHutAc7m50CXH8aQOSw28een1LW/6h/dX5XLXqxwytxi+ezLKcoQlKcrsoEIlEoBCSEDlEpIQCEkIGhJCCCcqKFCUpTUZRKCaJUU0EpTlRBQpEk1FEohNEqMoQSlMahRTbqEFO63TQokfUCslVbqbhs9EbMCsKcvdRPSSEkKEmhJCCpbf0lD94dnNVxUrZ+koep+0K4qz3Q0JIVg0kIQCEJSgaEpSlBJJJCByhJCDHKJUZRKqlOU5UJTBQSTlRlOVIlKaigFBKU5UZQgknKjKJUiUqTTmPVQRKhCrdR/N6H8Jn2BWVVun/wBazfwaf9IVlWy91GPo5RKSFVY5RKSFJxTtjvpaPqO5V1ai8asV6fQ0O9Uj7CtsqY3tpYcolJCujhyiUkIcCEkIk0JFKUDQlKJQNCUoRDDKJQhc0nKYKimpE5RKinKkSlOVFCkSlOVGU0EkJIQNDnQCdgSksdqnh1MIxOwOwtkCTGQlTBGw/oaH8Kn/AEhZljsoIp0gRhIYwFszhMCRPNTS+0T0aEkKEmhJCDVW27qlSo5wcA0vpEE+6G4Z/pJ+K20pIVcceW39029NCSFZBoSQgEJSiUDQkkgaEkIHKEkIIISQFQNOEkKQ4ThJNSBNCEAmkhSHKaimgcqFoxlj+GQH4TgLvZDuUqax167KbcT3BjdJcQApnsqdPFhbijFAxRpijOOkoJTlRUUOUSkhQHKEkKQ5QkhA0JIQNJCEAiUkigkhKUSgaSUoQNNRQgjCIRKJVA0QhOVIEJohSAFNKE0AhCFIESkUkEpUatNrwWuaHNOocAQmsdptDKTDUecLQQCc+Zgfapne+C/yyyhDhCSgNCSEDQkhA0kkIGhJCBpIQgEIQgEISlA0JSlKCSFGUICEQmhUAhATUgTlKEIJIUZTCkNBQhSEkmQkgEdNR1QhAShCEAgoQgEIQgEIQgEIQgEJEpSgaEkkDlJCFAEISQNCEkFzgt27lPgt27lCFKBwW7dymKLdu5QhA+C3buUcFu3cpIQHBbt3KfBbt3KSED4Ldu5RwW7dyhCkHBbt3KXBbt3KEIDgt27lPgt27lJCA4Ldu5T4Ldu5SQgOC3buUcFu3coQgOC3buUcFu3coQgOC3buUcFu3coQgOC3buUcFu3coQgRot27lLgt27lNCgLgt27lHAbt3KaEC4Ddu5S4Ldu5TQgOC3buUcFu3cpoQLgt27lCE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xAPDw0PEA8QDw4PDxAPDg8PEA8UDxAQFBQWGBQRFRQYHSggGBolGxQVITEhJSkrLi4uFx8zODMsNygtLisBCgoKDg0OGxAQGywmICQsLCwsLCwsLCwsLCwsLCwsLCwsLCwsLCwsLCwsLCwsLCwsLCwsLCwsLCwsLCwsLCwsLP/AABEIAMMBAwMBIgACEQEDEQH/xAAcAAACAgMBAQAAAAAAAAAAAAAAAQIEAwUGBwj/xABCEAABAwEGBAMEBQoGAwEAAAABAAIRAwQFEiExURNBYaEGInEyQoGRI1KxwfAHJDNiY3JzkrLRFEOiwuHxFjRTFf/EABkBAQADAQEAAAAAAAAAAAAAAAABAgQDBf/EACgRAQEAAwACAQEIAwEAAAAAAAABAgMRITESQQQTFCIyUWGhcZHhBf/aAAwDAQACEQMRAD8A3tjtb3Nze71JKb7Y/wB1z8+Zc7PqOipcWYLSIHL8c1apWlrsjInuV5/azslKq767zOvmd/dXaVRw9538xVJgj0WcVIgZkn2WjUnopiZ2+l1lZ31j8yrNjvc0zkKlVvMMDnAdQ7SekrHZbFMGpB2pj2R6/W+xbAAR0XSXL6Nev7P9cm3p1cQDgZBUsS01N7mGWmNxy+Su0rcD7QjqMwtGO2X2ZarPS7i9UsXqotcDmDPomunXI56pGdyhCgQkpYjuVJwUCq1IxHcpYjuUkIJYjuUYjuVGUSgliO5RiO5UUIJYjuUYjuVFCCWI7lGI7lYXVmjmoG1DkCVW5SfVaYZX6LOI7lTYDrJVBttg5sy3Bk/KFcbWDgCDI5ELNu3znI7Y6rPNZC5YqlSP+9EOesD3LFlnXWYk60D6xCqVrROjiR6pVhqBlPL+y19uaA3T4hZs9t+rtjhEqvm0c7+ZwP2qvVomm0vLnHk1pc7N3XPQKpSpvzeXFrBq4jP0G5VO23o57oaCGtENGffcrj87V7OM5tdoOfEd/MR2QoUmvLQUKe0aemrTTz2VKhUU7Q2vUp1/8NTLzSpufVflhY1okiTq6BkF67w8cbleQrXfzacsA4lX3QMh0LtluLorBrcbjiqPAxO2/VGwXD3ZZi/zH1k6k7kre2S0YfKT+Aolelq044O3pWrTNXKVQFcrZrXMZ6hbKz24CPQ9oXSZcdrj303T3LBUqEZ8ljZaMQRXzYR0S1EjLRtWeRjqFdoXpycJ6jX5LkrPVfkwZuOpnTqVcoWlrXimSSQ3HUI5T7I/GyjHZlPS2WnG+3ZU6gcJBkKS56yWvPEw5adD0W8oVg9oI+I2Oy169kyYdum4f4ZCsZWRQcFeuSCSEKEhCEIBCT3ACSYG6pVrXsYG/MquWUx9r4YXL0s162HTN223qqVWsTqfhyWutt6NYCZmM1qK9/DIzAdB+CzZ7etuvR8Z2ujFcKQqSuSpX20vcAZDYkjlP3LbUraI11VJkvcGzdVTbVcw4m89W8nf2PVaynXnurJrZBReZez48bWnbGvEjlkQdQdiFB9eVz9utZZ52nzDUcnD6p/GStXXbm1wHNOXMHVpGoPVYd2Nwv8ACZIv1awaC48lpR4ihx8gLeWLn89FevK8qNJvmaKh5A8zsuUq2k1qhcQGg6xvsNhy+SzZ2pjobRflKoQCBAGe0nWOwVO1W+zDSMvRc1b3NBhp9St14S8N/wCIIr1h+btPkYf80j/YO+m66atOW3LkUy2TGM9IWqo0Po2Wo+k7Njpa3ENwCdE13Y7DRC9Sf+fr/esv4jJxVh8Gv4721HxZ2O8rgRjqt1AA93Yn5brs7LZqdJgp02NZTGjQMs9Z3J3OqmmtmOEx9M8kjzbxFcLrC8vpCbK93l/ZE/5bumx+Gq0tp83mbk7mN+q9hrUmva5j2hzHgtc12hB1BXnXiHw1UshdUpy+zazq+kNn7j9b5xzzbtXPM9NmnbL4yc7RtjmZGRseS2NO9NzqZ9DER+NgqToOc9iq1SmOQd8AVw60856d1clsFQDNb0gELzK6bVUs9QOP6P3hMkdV3dC14gIOokdV0xvjy52W1yvi+3VbG8spCDXl4qnMNiJA6jLLTNVvD1oeWnE8uxnE53vuduSui8WXQ+02V2EA1af0lPq4as+IkesLz+7L0czy4SCchrqq8X+XK9HstpaDSYCAMURIBJw5RJ+PwW+oVywy0/vNMj5jkvOrHb+E/wCkGJrnM4jvdoOgNa6flPMDfQ9Yy9A2GPMgAFpBHsnQjp2XXnPMU+Xy8V19GqHtDhoex2U3LS3facBB1pPIk6YTycRy2/6W6K04Z/KMO3D4ZMRSUnKKsoEiYzOgzKapXw4inkYlwB9IJ+4KuV5OrYzt41lS1ueDUdp7oPLoFobR4kZ52kwWkgg6rY3m4MpAaZLym+6016jpOgGXNYMrevT8Y4+m7vnxBiDg3nMLVutri1uZyAznYKtbbPSZTFRtU1SWsdkIicnMLTmCDiE5gx8VXAa5oIzVbLHOZ/JtLsvJra3mgCoA0kaTynluurs5LyGiWwR8s8150+mdNF1Xhe3PqVKFM5vJLJ3Ean5SplWxy88rvrLZi1rQdYkz1Sc6Ar1pdhbGUgLm72vFtNpziB3hXvhaXx1Uvq8gMgea5v8A/ZqWeqajD5XZVGTAcIyPQjdTslmr2ysKdJhe92f6rR9Zx5Dqugvn8m9YUWOoVRWrNBNWkQGtcf2bj8odrrloq3C5S8nXDLZOqdK0ccNrF2IOEt6dPgUq1WAQFoLrrvoPfQqBzJdBY8EOZU2IOk5dl1Hh65n22rGbaDCDVf8A7G/rHtrtOCabc/jF7nJOs/he4Ta6mN8izMPnOf0jh/lj7z969KaAAAAAAAABkABoAFCz0W02NYxoYxowtaNAFNe1o0zVjyMWefyvQhCF2USQogpoJShJEoOVvzwg15NWyxTfq6jMU3fun3T009FyFopGm5zKjHMqN9pr5n19Oui9alVLyu2jaWFlam14ggEgY2zza7kuGemXzHbDdZ4ryNtA1jLsqY9lvJ3U9F0dw2gM8jtGjyemylfvh2rZpqU8VeiA4uIb9IwDPzAaiOY7LVWRlXE2oMLIM4PaJGxOg7rh8bPFascpfMd1ZyajQ4RB5dPXdcFfl3sp2utkAScVIiYBeJJPxxei2dp8a0LGx7S5vEAypuPs5ToM3ei87tXiivaa1SpJAcREEYg0bmDmfvWnT9nz238sc9u7HCeXV+HbvLyWViA1ri9nPcF06O5weuuSvPb9LgaHCgzMHIGn+0Y48zzGYOWWQji7R4mNFvBcaji7N8FsiR7A7T8FWp+KQ2RgqOaeTnR967/h6y/iMXtd02lga0ucHCI4rILHHSDE4T+qdZgEre2e1tdBafJpnMjlz5Tl09NPE7p8a0mNP5vVbyBbUbJEbwCO8rorl8YVa1Roo2asWZCqWtFSm3FzewRA1zaWxsVTHXZeROecyna9RcorXXJe7LUx0BzKlMhtRjwQ4SPK7PUEc4HUBbCVbLG43lc5ZfRrXX7Uw0h++PsK2ErU+I/0TdscOO0tcJ+a57P0110/rjn/ABLTD6Bk6gweYO4Xmdmu99Ql7sLWTnUqGBI23Xf+KrW2nRDcUwMvj+Cud8LvZVqA1W4mhpHmDeFTEECS7KT0z+ErDeTJuz7yNS66KTjlbGtJBaRwqkQYnOegz6LBarnrWZoqNDatEkDFTOKnJ0EjNpnLbNXa9mNIuYQ7C1xAcRkYJgyt34Fa4Pq1IeAMIY8u+jLgR5HDmcxBzgT0VdeyZ+K554fDy2Vj/JrUcZrV2MGRw02ue/TMGYAPzXTXbcdmsjWsosb9GSXVnhprPeRBl8aZRAgdFsjeQcxuCQXMDySPYB5EfWkELS3heTWAtHynNacphj6V1TPK9yQvi1gTmtDclzm8rQ9zyRZKJh5BgvedKYPLcnaN8qbjVttoZZqObnCXuzLabPee7oJHrIA1Xpt2WGnZqNOjTEMYIk6ucfae7ck5qNeHzvajds5+WJWCwUrOzh0ababNYaMydydXHqVZSlErUyNZfXh+y2yOPSDnt9mo04arRtiGo6GQrlgslOhTbSptwsbpuSdXE8yVnSUfGd7zydvOGUkIVgIQhAJyoSnKJSlNRlCISTUZTQD2Bwc0iWuBaRuCIIXmnium+7hUcSDTAJovd7/INI+sJz09QCvS14l+W+01v8ZSpGRRNFr6X1XCSHD1xfco+7+dT97cJePPbXaDWqOcSXOc4mTqSTqtrSaLNTxZcQzhJ+tzPoPthUrrsjSHVHOwhgxTrnkAAN5IVe2WkvdsBkBOgHL7/UrX/DH36ourYicWu5+1ZbPSxGOQzJVelTkgATJyC2tGlhAaMzzI5ldvv7PFThh8r1nstmxuDRkOfQbr3P8AJ1Z2UrGWsEfSHEebjhbmTzOq5/wZ4GpPseO0Y21qjw5rmmCxrZGGDkcyZ9Ml3d1XcyzUxSpyRJcS6MRJ5mPQfJYdmUyy/LPDbzGY391G6KX51eLxk3iMpj1DZd3K2611xjyV3/8A0tVof/rLR/Stgp23uX9f6nHHCeAsFvswrUqlMmMQyOzhm0/AgLOhc7Ory88vKPEF2g1WDiOioCIfHleQYA6SubuWm4V2lwbhYXB7XkSCMoz5g/YvRPHHhxzwbRR4r3Yv0VNslpJJxtAzOZPzC57hMJpttdN9Cu5oL8TXNLgchUg6HKSOcHmvL+04XlnHpa9ky89VLzioXFjw0YYLcNMt+B5FaN1d9F3kqEHLNpjMGRIGua611zCIY17tialMA/A/3Wa5PB/FrB1QM4bYc9skkbTyk55dNVi0TO5fGR2zuMx7at17wfTo0RIANPG8nUlziYHz7rUWOxWu8XkUmxTDodWflTbvnzPQTquk/wDDqtWu42iq02cGYplwfUA0ZHuCInMnbddhQotptaxjWsY0Q1jQA1o2AGi9fXqt/UxbN8k5i1vhu4KdhplrSalR8GrWcIc8jQAcmjOBPM7rbIQtUkk5GS3vmhCElIaEkIGkhCAQiUIIgpqCcolJOVFCCaFFOUQlK0PjPwxSvOzOov8ALVZL7NV506kc92nQj7wCN6hJbPMLHzBfF12mxudZ6zDTcXYswYeGyJaeYz7jotSGr6qvS7KNqp8KvTFRky2ZDmOiMTXDNp6heXeJPyaVKRdVs/5xTmcJAFdvqBk8dRB6LTjnhnPzXl/r/jhdV74ed2KlgaXH23DIbD/ldZ4UuCvVwWgUaj2lxFIhji0uBgunQQcvWdlaufwNabVWptfTfRoNP01Z7cJDR7rAfad2zk6Z+z2SzMo06dKm0Mp02hjGjQNC5Z2ycld9dmPPB2Shw6dOnrgY1s7wNVmCim3ULkd6oXKIs9PqajvnUcfvVtVLnEWej+6e7iravn+qq4+oEIlEqqwVK9LpoWpobWph4Hsukh7f3XDMK7KJUWSzlJbPMcLbfBtNlVxbVqYIBDTBd183/C7G7bGKFKnSHutAc7m50CXH8aQOSw28een1LW/6h/dX5XLXqxwytxi+ezLKcoQlKcrsoEIlEoBCSEDlEpIQCEkIGhJCCCcqKFCUpTUZRKCaJUU0EpTlRBQpEk1FEohNEqMoQSlMahRTbqEFO63TQokfUCslVbqbhs9EbMCsKcvdRPSSEkKEmhJCCpbf0lD94dnNVxUrZ+koep+0K4qz3Q0JIVg0kIQCEJSgaEpSlBJJJCByhJCDHKJUZRKqlOU5UJTBQSTlRlOVIlKaigFBKU5UZQgknKjKJUiUqTTmPVQRKhCrdR/N6H8Jn2BWVVun/wBazfwaf9IVlWy91GPo5RKSFVY5RKSFJxTtjvpaPqO5V1ai8asV6fQ0O9Uj7CtsqY3tpYcolJCujhyiUkIcCEkIk0JFKUDQlKJQNCUoRDDKJQhc0nKYKimpE5RKinKkSlOVFCkSlOVGU0EkJIQNDnQCdgSksdqnh1MIxOwOwtkCTGQlTBGw/oaH8Kn/AEhZljsoIp0gRhIYwFszhMCRPNTS+0T0aEkKEmhJCDVW27qlSo5wcA0vpEE+6G4Z/pJ+K20pIVcceW39029NCSFZBoSQgEJSiUDQkkgaEkIHKEkIIISQFQNOEkKQ4ThJNSBNCEAmkhSHKaimgcqFoxlj+GQH4TgLvZDuUqax167KbcT3BjdJcQApnsqdPFhbijFAxRpijOOkoJTlRUUOUSkhQHKEkKQ5QkhA0JIQNJCEAiUkigkhKUSgaSUoQNNRQgjCIRKJVA0QhOVIEJohSAFNKE0AhCFIESkUkEpUatNrwWuaHNOocAQmsdptDKTDUecLQQCc+Zgfapne+C/yyyhDhCSgNCSEDQkhA0kkIGhJCBpIQgEIQgEISlA0JSlKCSFGUICEQmhUAhATUgTlKEIJIUZTCkNBQhSEkmQkgEdNR1QhAShCEAgoQgEIQgEIQgEIQgEJEpSgaEkkDlJCFAEISQNCEkFzgt27lPgt27lCFKBwW7dymKLdu5QhA+C3buUcFu3cpIQHBbt3KfBbt3KSED4Ldu5RwW7dyhCkHBbt3KXBbt3KEIDgt27lPgt27lJCA4Ldu5T4Ldu5SQgOC3buUcFu3coQgOC3buUcFu3coQgOC3buUcFu3coQgOC3buUcFu3coQgRot27lLgt27lNCgLgt27lHAbt3KaEC4Ddu5S4Ldu5TQgOC3buUcFu3cpoQLgt27lCE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baosuckhoe.org/wp-content/uploads/2013/06/mat-ong-tri-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800350"/>
            <a:ext cx="54102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Island </a:t>
            </a:r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Arc</a:t>
            </a:r>
          </a:p>
          <a:p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A string of islands formed by the volcanoes along a deep-ocean trench.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074" name="AutoShape 2" descr="data:image/jpeg;base64,/9j/4AAQSkZJRgABAQAAAQABAAD/2wCEAAkGBhQSERQUEhQWFRUVFxgXFxcXGRgeGhgXFxgWGhccFhoXHyYeFxsjGhUcHy8jJCcpLC0sGB4xNTwqNSguLCkBCQoKDgwOGg8PGi4kHCUsLCwsKSwsLyw0KSksKSwsLCwpLCwsLCwsLCwsLCwsLSwsKSwsKiwpKSwpLCwtLCwsLP/AABEIAKAA8AMBIgACEQEDEQH/xAAbAAACAwEBAQAAAAAAAAAAAAAABgMEBQIBB//EAEUQAAIBAgMDBwYMBQUAAwEAAAECEQADBBIhBTFBBhMiMlFhcRVCUoGRsQcUI1NykpOhosHR0jNigtPwFiSywvGD4eJD/8QAGgEBAAMBAQEAAAAAAAAAAAAAAAECAwQFBv/EADERAAIBAgQDBQcFAQAAAAAAAAABAgMRBBQxURITITJBYZHwFSJCUoGhsQUjccHhQ//aAAwDAQACEQMRAD8A+40UUUAUUUUAUUUUAUUUUAUUUjcvuWeIwV62lsWbdprbNz+IW6bbXQ0LZzWv4RI1zNpr3GgHmill+X1i3buNekNZs2L10J01AxGic266XBM6jhrVXCfCAoxV+xftuqpilw1u6qMbYL27Zti6xOjM7EaCOrMSJAcKKQ7nwpWzfs83bf4s1rF3WusjDOmGVTmw5mGBOcGROi7pBOtc+ELCqub5Q/I2LwAQlmXEtlsqoG92YxFAM1FKF34QP9zg7K4a+PjLXVfOhVrZtQCI3MJIJYEgLqJ4V8B8Jtr4tZuXA912sHEXfi9pytuyHZTcYOcyrKnTU9EmIoB3opXufCLhRe5oC63Ts2zcVCbanEqrWSWnc2Ybp36xXPL7b2Jwdlbtg4eJy5Lq3We5cYgWksi0RLMZGvjuBoBqopPXl8MPbVcbbbn0tJdxXMIzW8MtwnKbjEkjduGY6E7tauNy+w4xAsZbv8dcPzmT5MXXQOi5584HSB4xIkBkopd2Hy7w2Lu81azgsrPbZlhLyI2R2tGdQG7YMa7taYqAKKKKAKKKKAKKKKAKKKKAKKKKAKKKKAKKKKAKKKKAKXeUPI84m7ziYq/h2a2bNwWyhV7ZJMFLisFbU9IQdeNMVFAJWO+Cuw6lEv37VprFnDuim2cy4czaJLoSCNZjfVu7yARr7XTfvZHxKYp7PQyNdthBb1y5gAUBInWBO6mqigEvDfBdZXIpv32tWreIs2rRKZUtYlYdQQuYxwJM6DfFeWPgutBCGxN9m5uxbR/kwbYwr57BQBIlSBvmeO+nWigFgciTnw91sVfe9Yu3LnONkOcXgouJlK5UTKoACgRrG+qC/BbaS0lu1iL9sDDnC3CObJu2CztlbMkK3TYZlAME07UUArj4PbAL5WuKrXcLdCgrC/EwgtKsrOWEEySe8VLyi5GDF4izf+M37L2AwQW+aKgt1mi6jDNGk9gpjooBPxnwcrcz5sXiPl7a2sSfkpxCIWK5oToEBispGh7dauNyFs5pD3B/u7eMgZYD2ra21QdHqQg7++mSigFTkt8HdjAXS9piRlZUU27IKKzZjNxUFxz5oLMdNNaa6KKAKKKKAKKKKAKKKKAKKKKA4v3giszGAoJJ7ABJ+6lXB8qL7ATzJbKCVAYRIEjMGbcTG6trlJcjDXB6QCfaEIY74Y0r30DMIzBhxEgATr3H/wA7K5q1Rxasa04p6m2nKZ+NlTG8Jdk/jRB99SrynHnWbo8Mjf8AFjS4bctopLAasWgxwAieyd0ceNSLZYmWJBGgjQx/NBIPhWPPmjTlRGQcp7PnZ18bb/8AUGpE5RYcmOdUaT0pXT+oClhbLzJuH1KsRwkGde+vObhgSSQQRruBMaacDH3d9dFCrzJqMjCtHlwcl1HDyna+cX21z5Xs/Op9YUmNYyNIzEOYKgmBodVCwB31P8XXsPtb9a9PLLc8zOPYbPK9n51PrCu/Kdr019tJ7WB2E+s/rXGLxaWkL3XyKIlmdgBJgaz20y63Gcew5NtW0ASbigDUkkQAN5J4Cs1uVluCyW7rpGjKm89gViGOmsxGo1rDeyGUgyQwIIzNqCII39lK+2cY9tubW87KD8o4UF7amYghhnYaaAEgamdxyqUeBXubUsRxuzR9Us7YssoZbikHd/h3V35TtemvtpNwyIEXmz0YlYdoIOuhnWZme+pgn0vrN+ta5bxMs49hrO1LQ33F9tA2pa+cX20oFDx3fTevQ4HVcr/V+TTFMstyM49hv8p2vTX20eU7Xpr7aUMpOoafWx9zUXcStsS75QSBLMYzMYAGY7ydBTLrcZx7Db5VtbucSeyRXXlK16a+2lJrYmTM9uZv1rkWz6X3v++mWW4zj2G/yla9NfbXdnGI5hWUmJgHWO2Oyk7LA6TH6zD3tXmQyGRoI3GSe3jOm87u076PDeJKxj70PFFYezeUM9G7ofS/d3fzDTty1tg1yyi4uzO2E4zV0e0UUVUuFFFFAFFFFAYnKi50bK+lcn6is35R66yKs8qMUOeRZjJaY7idbjqF3Ax/CYbvOrMXEll0BD+iVaJjt0075rgr9ZnTS7JZVABoAPCvarfHhOWJfioIke3hx/SpRd9IZeyYj2jT1GsDUkqK+NVJ3A+yQQPvIFd84JiRPZUVyyAwMA5oHfI3eIgbu6a3wy/dj17znxL/AGpfwGKHRmYgg6b9OGmuu6vbLh1BKxPBhqPUakInfVbA3mOYOuUg6CZOXhr6j7K+mPmScNGgB9Q0pN5dWbiFb/TuBI5pQoK2nGUlskHnLjjMqMwhDHbNORDdo9h/WjKeMeqR+dVlG6Lwlwu5i7G22brc0657ltflnQDmkeeipJ3OywxUTl3GK9xPJu0RCIy9yEhY4iCdfVFLe1dj3cLftG0GNhbgNlbWrAnL8iq5etcKktcdipUmRIFNmwds/GEYlcr225u4oIZVuAAsFcaMNR7t4rNWl0kjSV4+9BnFjmrK5LOUHNrM6uYkZiCoYnhM7hFaKBj1pH1SPDSsnG4Z7IbKymzcfpo4kqbjdIoToRrJVuwxHHjC40WnARs6EQRMGQesodjwMEabljjOOY5c+Casu5+Btl+ZDmQd33rxNwWV9EewV7Pdp6qrW8YjsB0gxkAGROUSYgxIHDfoasgAf+/rXVGSkrp3OSUXF2krHsUt8sLZZMt1hbwmWb777j9KFs213gsY1GusDWmMqe37h+lelZ30kriLs7mJyWxwayLbC6j256F8qboQ6oTHWGUgSdZBBJIramN5pF2jydu4bEHEWSGd7lxxcbRLeZXzPiXOuRFaFVYDZVkaSWjYG2xibSvAViCcs6lcxCuoIDZGiQSBoapGXczScfiWho556sH1/wD1RBPd4a+8V1XjXAN/uP5VqZHJtTEk6btwI8CBpVrA7WazAJBXsMAergh/Ce7hVDqN3/E/pQbin/w/pVZRUlZloTcHdDfg8cl0Sp3bxxHiOFWKSMPe5sjJOm6AQV+jIgj+U6bopj2ftsPAeAToGHVJ7DOqN3H1TXDUouOmh6dLEKfR6mpRRRWB1BRRRQCjtE58RdJ1Csqj+lQSPUzH1monUnjHv+/dVRNrWiXY3bYLXLjaug88heOnRAr3yxY+fs/aW/1rzJ3cmzsj0SLSpAgVzcsht/vO71GuLONtv1HRj/Kyn3GpqoWIviq9k+JJ9knf31FdSCOkQu+NN4IMgnpR2wfeatVFiVGUkxprrHDx09vdWlKXDNNmdWLlBpElVbFlVuMfPbWZ3r3dwqwjSAe0D/NagOGUXQ8dJgROvAcPV+VfUnyrLNFeEVyLQ/wn9aEnly1mUqSYYEGDBgiNCsEHvpJucmMQmI5vD5rKAg27yv8AJ2bGXKbYsnR7rNLEsDvDTpFPVVtoYIXrVy0xYC4rISpggMIlTwNUlG5eEnErrZs37Zs5+dFshHlpYMoH8T+bjqO+sXEbObDl8trNZLTKmHCxuBnLHcQN51rJTC39nu9zo5AUVmfNluJmPNWMMi5mzDOSSR1jlURTvs/aSX7ee3JElSCpDKymGVlOoI7KzcY1VwzRopSpPigxfLpcKnDI91kg583N80T5sKOtG8EbiO6t3ZYu5P8AcBSwOhAGo7xJ1rzDbPRLrOilS4hhGhgyD3ESfbXe0GAUEyFzKHYEgqhIzEd/DdxqKdJUY9Lv1sKlWVeSvZet9SW7fWcs6kxqDExIE7pjWJmK9W2Ruyj+k/rVnD27Nuy9p3zi4emWOrGAFjLuICiMusid+tZ1tlW7FsyjZiQZJGUKC2bjLGIImT3EVEK6lKxpUwrhHiuWb2HV1KuoZWEMrCQR2EHeKSdqbEu4e41y2LQZrty8MU0g2FZWD/GCf4iBSFRBoSondToCvCfxfnXty2rqVZQVO9WAIPHUHQ1tKNznjPhM7ktiWfCWWcPOXfcMswBIDkkA9IQwkAwRpWnzvcfZXOIxC21LXGVFG9mYKB4liAK6s3ldQysGUiQykEEdoI0IqV06FX1dzoGvaK5NvvPtqxB5kPpH2D9KGWNQdY1kSGHYw4iuECEkAyV0IDEkGJ1AOmlSExuE+sfnUAvbO2/k6JzEegcxYd6GOmO4wR9xYsNiVuLmQyPcewjge6k5hO8HxkaHtEHSp8PjWRpmDuz9vYLi8fH3VzVKKfWJ2UcS49JaDfRWds/bC3DlMBt0ToSN8H8jrWjXG4uLsz0YyUldHwzEbUt2yqu4UkA8dATALECFE6SYFWs3fVHEbMc3C9u5kzKiv0Q0hGJXKSeiekRqDvqgnJMZgWcEBgYyDpjOz/Kmem3SgNGgnQzXJ0NzWu37ZbIxViIlSJjNJBOmk5Tr3VKigdUleHQZlHsUgUvHkgIC86s82qzkGY5Lb25HS3RcBI13DWpLvJAHc4AzFsuTTpJbUxDCGm3IYbsxpZbjqMZ2w9uDz7CSFGYqwknQdIcasHlO6lVfm3znKAQylmALEZlkCACerwpVHJIAghlkFW1tjUree7LdLXR8vq9Vd4DkybdwObgYhw5AQLJCXE4NEnnJmPN79K8MSeJjzhOUaRF2bZ11bVD2dMaDT0o3VYx+MXKCrLMiDvidJUA67/ZNLZqtZxuT+AT3qom369yjvgg9tehSxllaa+p5tXBJ9YP6DuMWnpp9YfrXHx1e1frp+tLH+pO0WgdJHPbj9Suxt8nctv7X/wDFdeZp7nLlamwyC7a7bftSvRetdtv2rSz5eb0bf2p/t12u2XPmJ6rjf26jNU9xlam34NramGtX0ys4BDB1ZHUMrqZVlPaO+psLzdsQHTXUmVlmgSzRvYxqaXzti582n2jf26Dtlx5ifaN/bqMzSvqTlatrWGP42vp248R+teYi5bdSrOsH+YDvEEHQgiaW/Lx9G39qf2VDieUDx0eYU9rXCR36ZRrUvE09wsLV2JttYrmiqpfa5JUMACzKh0ZiVOXthStbWzksr01vB5BAJdYCsQTAEASVH1QKS3zdYshLGS2cnMTx6kR4boFT4LF3LbQjpEnNbGZ9eJAWGVv8M1x08TFTd49D0a2EnyYtSu2PRxaemn1l/Wufjg9K39cfpS0Np3juUH/4rv5sKPKt0b0H2d0furrzVPc87KVNi1yltF3wtwJz9uzdZrlpMrEyjKrhWgNlYzHfPCsJdnYhZZbd9LFy7iLi2LLoj2ywtCyX6UKsrcYjUAvqDWh5bufyjxt3dPHpCPE1NZ28QRzhUIYAdW6IJ3Zs0wDunMeFV51OT1L8mrBaGfds48X8SwN1uje5tQQLbqUUWgH53oODPVtgyDJgg1UsbPxzWyjHEABcaVhyrEm3aOFBOdm/iZgAWPEHSmNtt2+Bd+9QxHt0B8RpUZ263m2z/UwH/HMfuqZTprWREY1XpEx7mExeZmdbxRntm4tllW6/+0UdFgRoL8zrv7QK19vJeNvD5ReZRPPJauKLxPNEJ0wQDFzeR47q88uXPm0+0b+3Xnly782n2jf26rz6XzFuRVdvd9eZRxGCxea5dnEEpewuS2LqkNZC2jiIAIV2JBB8DG8zSxuGxzC06reLC5ePNllCw1/NbDslwFIt6SQyxp47flu76KD+pj/1WKPLl35tPtG/t1HOpfMSqNVfCvX1J+SWFOHTELcVhOJvOM7iGRnLI1szppE7te+nLAcpEUDNcVk7Swzr9IEyw+/xpGO27nzafaN/bqJ9p3DqEQH6bfecmo7o9dJVaLVrkxpV4u6Qu4/CM10tziqGQKudriFTlcEoNFfMWBnXq8dIg8i3FIAuqEhC03LgbMtl0aJ4FmzzPDdX0PDCbafRX/iKpW8bY5p7qqMiMytlTXMj5GgASekK8y56YlbK2bzdy273bTZFuJpcJMMUKwSBnOhnResN8UwqxPVV28Eb3kAffWp/qPD5gvOrJd0mdA1sS4JOggcTV74wuYLmXMRIWRJHaBvI76hkmCMNcO60/rge81ImzLx81U72afYEmfaK2FxtsgkXEIBgkMsA9hM6HuqE7Ys84LfOLmZBcXUQysxRcrbiSwOgqAVRyatMBzua53EkL9RTEeM1ct7KsjdaTxKgn2tJ++pfjSSRmWVgsJEgHdI3ie+vExiMQFdCSJADAkgaEgA6ieNASqsaDTwrg2F4qvsFWsLhGuNlQSd/D8608PyYuEjOQo46yfVwqVFvQXML4uvor7BUZ2fbO+3bP9C/pWntLAc0+XMG8N48RVSo0BX8nWvmrf1F/SvRgLY1Fu2D9Bf0qeigI/i6+ivsFGUL1VGpAMQPXUlcuk7+0H2UJVr9Sm2EQsMyI2YnUKNIzGWPqA8ansJEARHHduy6FQNBJ19tBEnXjpE7sw19YifXRZtxEDLosjfuEZfVpVTolK8bN+vX3J6p4zaqWzBOZ9+RdW9fBR3mKp7R2qSSloxBhn7DxCdrd+4d5qns/AG51OjbmS+8seOSese1zPdPCxzHWK2vcYgFubncqaufXEn+kQO076iw2xXJzLaCnfmuHpa74jMwMnumt/CYFLQ6Aid53sfpMdTVq3aLGFBJ7ACfdU3BjJsJvOu+pFAH4ix++p12Hb4528XP5RUfLHEXMPhL7qSlxFBB0kEug46bjWVys5QPag4d1J5jFPoQVzWhaIkAGSA5jUb9Zok2DcGx7Pofif8AdXvki16H4n/WlnDcpr6XnFzJct89atQpMqXsZzzekESOOpzcIrwct7vNyLdpme3ZuoFckBbrsuV5jNcGWcqkZtd0azwsi4z+R7Xofif91Hki16H4n/dSw3LxsoZUtEC1buuMzhmzXjaZLQYAlgROvhrvry1yuvWVuG6q3FnGshBIf/bXAAraZcsMBpqImnCxdDR5Iteh+J/3UeSLXofif9aX8Nyrvu9u2LVvMxvFjmaMllbLkqolsxFwgKx3gHcau8leUT4oMXtqgyo6lWnR82hB1kRv0B4bqizBtYXqJ9FfcKWbvJ3EnD4jDTYyXXuurZruYc5d5wBhkju0Jph2fildFCsCVVQRxGgGoOo8eNWqXJsKX+jGNwk8yU53EXAIMnn7ZVQwyxKse06eyuMLyLuKbcvaIX4szPDc4pw9sJktmB8m0cSCAzCDNOFFOJix8/PI+/ZRQotuDfw5FsBmUC2zkl2Zc4SDGWXjXU7qtXOQblHBazmawUXRotu2KN85OjKoFOUEa9wFO1cXbqqJYhR2sQB7TpU8TIsJuO5CXHOJh7Z503SjMbmYc69tirgCIASJ6W5YCxV5eSGXGC8nNi0GR1UZlNvIjLlRUAUgzOpjVtDM1tttW35uZ/oKSPbuI8DUbbQc9W3H02A+5Qx9sVnKtGOrN4YapPsxZqWMQyGVJUxEjsr18W7GS7HxJrHNy6d7hfoIPe5b7org4aeszt4u3uWKweKgtDsh+m1pa2XrwNK/ilXV3VZ4swE+tjrUB2rb4Et9FWM+BiD7aq2sKi9VVU9oAB9ZG+paxeL2R1R/Sl8UvJHR2p6Nu4fHKv8AyNeHH3DutgfSeD+FWH315RWbxUzdfplFa3YfHrvzafaN/brw4+582v8AS8n2Mqj769oqMzUL+zqG33JMJiVcZQTmCgGdHmIkjwG/dWZtDaWaQhyoAwdwd+uoU8NBq3DUDiRV2hiBc3HKizLgwWB0ZQRrkO49sCKvbM2TmyvcWFEZLZA0jczjtECF4eO70abco3krHhYhRhUcYO6ONnbJzgFxltjqpEFhwzDzV/l3nj2VugV7RVzmL+yMVbttmuKSeBEQO+O2rl7lJEi0iqvA/nAiKxKjv4hUEuwUd/uHae4a1ZSaVha5Lj257NzoVw2jBlBUjvUiDVO1smyohbNpR0hC20GjABtw4gAHtgTXDbTnqIzd5hR+LpR6q4OKun5te6Gb75T3VhKvBas6oYOtPSP9fks29nWljLbtiCCIRRBUQpEDQgaA8BXnky1lZeat5XMuMiQx7WEQx7zVbPd+cjwRI+8E/fRmufOn6lv9tZ5mG5t7Or7LzOhsCzzwu5FzKiooyrlQIzMpQR0DLHUVaGCtjciaZvNXz+vw87j28ZqnmufOn6lv9tGa586fqW/20zUNx7Nr7LzLVjZ9pIyW7aZZy5UUZc0ZssDSYExvgV1h8GluciImYy2VVWT2nKNT3mqea586fqW/20Zrnzp+pb/bTMw3Hs6vsvMhXDqyrmUGAIkajTgd4PhXYw8dV7i9wcn/AJTXuH6i+A91SVwOcoydme8qUJwXEk+hwDc+dP1UP/Wvc1z50/Vt/trqip59Tcpk6Hyoia0zda457gQo9iAV4mEQGQozekdW+sdfvqaiqOpKWrNYUKcOzFIKKKKobBRRRQBRRRQBRRRQBWNjcdzkgGLQ6zD/APp3LHmTpI624abzHY4XAdYsjrN853LHmcNOtuGm/R2Tsw6XLggjqIfN72Hpxw83xmvQw+Ht70jw8djr3p0/qzzZeyjIuXREdS36PYzfz9g3L461s0Uw4bZqYdedvGTplXvid3E13JXPE0MG7aKmGBB3wRG+uKtbR2g15szaRoB2D86ycZjspyJBuET3KD5zfkN5jxIrJqPXuLwjKbUYrqe4zG5IVRmcjQcAPScjcPvO4cYqW8PrmY5n9I+5R5o7h65rqxYCzqSSZZjvY9p90bgNBSpguU7nF3JJNpudW0CpVA1kAgi4RlOfLc4mMorz5zlWvw6I9+hQp4Wzn1k/sN9FJ2D5WXrr2Fi2hN5FuL0uo9t3WCQQZyNBUmYG6ai2fywvJh1N1VdjYtXFYE685eNr5TSN+unh31nl5nTm6f5+w7UUo3uWN5VJ5q30LfOPLHUC+bRCRME6HU6ag1Pf5WurvCIVDX0VS8OGsLOa5PRVGj1Su+aryJls1T9IZ6KUrPLG4yqMtpbha4rZy6quS2LgmeJB4EjjPCuMHyqutcz5QbTthlyEnMnP256ECDrrrv7qnkTGap9BwopQwvLK9cQMtlJuNaFuXIHypZRniW0ygyBB1A1FXtk8o7l3EG01tQoNxMwOoa1lzGG1KkkxA0GWd9Q6Mle5McTTla3f4G7h+qvgPdUlR4fqL4D3VJWc+0zWn2F/AUUUVU0CiiigCiiigCiiigCiiigCsnH4oXAVBi2Os3p9oH8vaeO6jGY3OSqmLaznb0o3hTwUcT6hxNXNlbNzRccEAdRCI8GYe4cN513d+HofHI8PHY3/AJ0/q/6OtlbLmLlxYjVEPm9jMPS7B5vjWxRRXceKeq0EEcNfZUt/GO/Xdm8Tp7N1Q1Tx2NKwqCXbdO5R6Td3YOJ07SIcrK7LRg5tRiup5j8cVOS3BuETruRfSb8hxI4CSK+Hw4QcSSZZjvZjvJ/zQQBXtm1lneSTLE7ye0/5pUleXWrOo7dx9NhMIqCu+0FQrg0AUBFAQyoyiFOuqiOidTu7TU1FYXO2yZWTZloCBatgZg8BFAzDc0Adbv316Nn24jm0jLkjKsZJnLEdWdY3VYopxMrwR2Kw2ZaiObtxlyxkWMszliOrOsbp1rv4mmYtkXMwhmyiSOwmJI7jU1FLsnhjsZ17k/YY25toFtliECqEJcQcyxBq0cPb35U81phfN0Uz3cDwqW4sgjtBHtpN/wBN32tqHtr8nZsWQBcTp807MXGZSkaiFcQeMVrH3tZGFR8vsxv/AINa4C0N1u2MzBtFUS41DbtW799dphkDlwqByIZgBmI4Sd5GnGlC9yZxBtqObtM3NqiTliwVuO0gEecGWSkEFNNK0tmbEuW8Y93IoRjdJYspJzkFcpAD8NQ8gR0as4Kz94pGo20uD15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hQSERQUEhQWFRUVFxgXFxcXGRgeGhgXFxgWGhccFhoXHyYeFxsjGhUcHy8jJCcpLC0sGB4xNTwqNSguLCkBCQoKDgwOGg8PGi4kHCUsLCwsKSwsLyw0KSksKSwsLCwpLCwsLCwsLCwsLCwsLSwsKSwsKiwpKSwpLCwtLCwsLP/AABEIAKAA8AMBIgACEQEDEQH/xAAbAAACAwEBAQAAAAAAAAAAAAAABgMEBQIBB//EAEUQAAIBAgMDBwYMBQUAAwEAAAECEQADBBIhBTFBBhMiMlFhcRVCUoGRsQcUI1NykpOhosHR0jNigtPwFiSywvGD4eJD/8QAGgEBAAMBAQEAAAAAAAAAAAAAAAECAwQFBv/EADERAAIBAgQDBQcFAQAAAAAAAAABAgMRBBQxURITITJBYZHwFSJCUoGhsQUjccHhQ//aAAwDAQACEQMRAD8A+40UUUAUUUUAUUUUAUUUUAUUUjcvuWeIwV62lsWbdprbNz+IW6bbXQ0LZzWv4RI1zNpr3GgHmill+X1i3buNekNZs2L10J01AxGic266XBM6jhrVXCfCAoxV+xftuqpilw1u6qMbYL27Zti6xOjM7EaCOrMSJAcKKQ7nwpWzfs83bf4s1rF3WusjDOmGVTmw5mGBOcGROi7pBOtc+ELCqub5Q/I2LwAQlmXEtlsqoG92YxFAM1FKF34QP9zg7K4a+PjLXVfOhVrZtQCI3MJIJYEgLqJ4V8B8Jtr4tZuXA912sHEXfi9pytuyHZTcYOcyrKnTU9EmIoB3opXufCLhRe5oC63Ts2zcVCbanEqrWSWnc2Ybp36xXPL7b2Jwdlbtg4eJy5Lq3We5cYgWksi0RLMZGvjuBoBqopPXl8MPbVcbbbn0tJdxXMIzW8MtwnKbjEkjduGY6E7tauNy+w4xAsZbv8dcPzmT5MXXQOi5584HSB4xIkBkopd2Hy7w2Lu81azgsrPbZlhLyI2R2tGdQG7YMa7taYqAKKKKAKKKKAKKKKAKKKKAKKKKAKKKKAKKKKAKKKKAKXeUPI84m7ziYq/h2a2bNwWyhV7ZJMFLisFbU9IQdeNMVFAJWO+Cuw6lEv37VprFnDuim2cy4czaJLoSCNZjfVu7yARr7XTfvZHxKYp7PQyNdthBb1y5gAUBInWBO6mqigEvDfBdZXIpv32tWreIs2rRKZUtYlYdQQuYxwJM6DfFeWPgutBCGxN9m5uxbR/kwbYwr57BQBIlSBvmeO+nWigFgciTnw91sVfe9Yu3LnONkOcXgouJlK5UTKoACgRrG+qC/BbaS0lu1iL9sDDnC3CObJu2CztlbMkK3TYZlAME07UUArj4PbAL5WuKrXcLdCgrC/EwgtKsrOWEEySe8VLyi5GDF4izf+M37L2AwQW+aKgt1mi6jDNGk9gpjooBPxnwcrcz5sXiPl7a2sSfkpxCIWK5oToEBispGh7dauNyFs5pD3B/u7eMgZYD2ra21QdHqQg7++mSigFTkt8HdjAXS9piRlZUU27IKKzZjNxUFxz5oLMdNNaa6KKAKKKKAKKKKAKKKKAKKKKA4v3giszGAoJJ7ABJ+6lXB8qL7ATzJbKCVAYRIEjMGbcTG6trlJcjDXB6QCfaEIY74Y0r30DMIzBhxEgATr3H/wA7K5q1Rxasa04p6m2nKZ+NlTG8Jdk/jRB99SrynHnWbo8Mjf8AFjS4bctopLAasWgxwAieyd0ceNSLZYmWJBGgjQx/NBIPhWPPmjTlRGQcp7PnZ18bb/8AUGpE5RYcmOdUaT0pXT+oClhbLzJuH1KsRwkGde+vObhgSSQQRruBMaacDH3d9dFCrzJqMjCtHlwcl1HDyna+cX21z5Xs/Op9YUmNYyNIzEOYKgmBodVCwB31P8XXsPtb9a9PLLc8zOPYbPK9n51PrCu/Kdr019tJ7WB2E+s/rXGLxaWkL3XyKIlmdgBJgaz20y63Gcew5NtW0ASbigDUkkQAN5J4Cs1uVluCyW7rpGjKm89gViGOmsxGo1rDeyGUgyQwIIzNqCII39lK+2cY9tubW87KD8o4UF7amYghhnYaaAEgamdxyqUeBXubUsRxuzR9Us7YssoZbikHd/h3V35TtemvtpNwyIEXmz0YlYdoIOuhnWZme+pgn0vrN+ta5bxMs49hrO1LQ33F9tA2pa+cX20oFDx3fTevQ4HVcr/V+TTFMstyM49hv8p2vTX20eU7Xpr7aUMpOoafWx9zUXcStsS75QSBLMYzMYAGY7ydBTLrcZx7Db5VtbucSeyRXXlK16a+2lJrYmTM9uZv1rkWz6X3v++mWW4zj2G/yla9NfbXdnGI5hWUmJgHWO2Oyk7LA6TH6zD3tXmQyGRoI3GSe3jOm87u076PDeJKxj70PFFYezeUM9G7ofS/d3fzDTty1tg1yyi4uzO2E4zV0e0UUVUuFFFFAFFFFAYnKi50bK+lcn6is35R66yKs8qMUOeRZjJaY7idbjqF3Ax/CYbvOrMXEll0BD+iVaJjt0075rgr9ZnTS7JZVABoAPCvarfHhOWJfioIke3hx/SpRd9IZeyYj2jT1GsDUkqK+NVJ3A+yQQPvIFd84JiRPZUVyyAwMA5oHfI3eIgbu6a3wy/dj17znxL/AGpfwGKHRmYgg6b9OGmuu6vbLh1BKxPBhqPUakInfVbA3mOYOuUg6CZOXhr6j7K+mPmScNGgB9Q0pN5dWbiFb/TuBI5pQoK2nGUlskHnLjjMqMwhDHbNORDdo9h/WjKeMeqR+dVlG6Lwlwu5i7G22brc0657ltflnQDmkeeipJ3OywxUTl3GK9xPJu0RCIy9yEhY4iCdfVFLe1dj3cLftG0GNhbgNlbWrAnL8iq5etcKktcdipUmRIFNmwds/GEYlcr225u4oIZVuAAsFcaMNR7t4rNWl0kjSV4+9BnFjmrK5LOUHNrM6uYkZiCoYnhM7hFaKBj1pH1SPDSsnG4Z7IbKymzcfpo4kqbjdIoToRrJVuwxHHjC40WnARs6EQRMGQesodjwMEabljjOOY5c+Casu5+Btl+ZDmQd33rxNwWV9EewV7Pdp6qrW8YjsB0gxkAGROUSYgxIHDfoasgAf+/rXVGSkrp3OSUXF2krHsUt8sLZZMt1hbwmWb777j9KFs213gsY1GusDWmMqe37h+lelZ30kriLs7mJyWxwayLbC6j256F8qboQ6oTHWGUgSdZBBJIramN5pF2jydu4bEHEWSGd7lxxcbRLeZXzPiXOuRFaFVYDZVkaSWjYG2xibSvAViCcs6lcxCuoIDZGiQSBoapGXczScfiWho556sH1/wD1RBPd4a+8V1XjXAN/uP5VqZHJtTEk6btwI8CBpVrA7WazAJBXsMAergh/Ce7hVDqN3/E/pQbin/w/pVZRUlZloTcHdDfg8cl0Sp3bxxHiOFWKSMPe5sjJOm6AQV+jIgj+U6bopj2ftsPAeAToGHVJ7DOqN3H1TXDUouOmh6dLEKfR6mpRRRWB1BRRRQCjtE58RdJ1Csqj+lQSPUzH1monUnjHv+/dVRNrWiXY3bYLXLjaug88heOnRAr3yxY+fs/aW/1rzJ3cmzsj0SLSpAgVzcsht/vO71GuLONtv1HRj/Kyn3GpqoWIviq9k+JJ9knf31FdSCOkQu+NN4IMgnpR2wfeatVFiVGUkxprrHDx09vdWlKXDNNmdWLlBpElVbFlVuMfPbWZ3r3dwqwjSAe0D/NagOGUXQ8dJgROvAcPV+VfUnyrLNFeEVyLQ/wn9aEnly1mUqSYYEGDBgiNCsEHvpJucmMQmI5vD5rKAg27yv8AJ2bGXKbYsnR7rNLEsDvDTpFPVVtoYIXrVy0xYC4rISpggMIlTwNUlG5eEnErrZs37Zs5+dFshHlpYMoH8T+bjqO+sXEbObDl8trNZLTKmHCxuBnLHcQN51rJTC39nu9zo5AUVmfNluJmPNWMMi5mzDOSSR1jlURTvs/aSX7ee3JElSCpDKymGVlOoI7KzcY1VwzRopSpPigxfLpcKnDI91kg583N80T5sKOtG8EbiO6t3ZYu5P8AcBSwOhAGo7xJ1rzDbPRLrOilS4hhGhgyD3ESfbXe0GAUEyFzKHYEgqhIzEd/DdxqKdJUY9Lv1sKlWVeSvZet9SW7fWcs6kxqDExIE7pjWJmK9W2Ruyj+k/rVnD27Nuy9p3zi4emWOrGAFjLuICiMusid+tZ1tlW7FsyjZiQZJGUKC2bjLGIImT3EVEK6lKxpUwrhHiuWb2HV1KuoZWEMrCQR2EHeKSdqbEu4e41y2LQZrty8MU0g2FZWD/GCf4iBSFRBoSondToCvCfxfnXty2rqVZQVO9WAIPHUHQ1tKNznjPhM7ktiWfCWWcPOXfcMswBIDkkA9IQwkAwRpWnzvcfZXOIxC21LXGVFG9mYKB4liAK6s3ldQysGUiQykEEdoI0IqV06FX1dzoGvaK5NvvPtqxB5kPpH2D9KGWNQdY1kSGHYw4iuECEkAyV0IDEkGJ1AOmlSExuE+sfnUAvbO2/k6JzEegcxYd6GOmO4wR9xYsNiVuLmQyPcewjge6k5hO8HxkaHtEHSp8PjWRpmDuz9vYLi8fH3VzVKKfWJ2UcS49JaDfRWds/bC3DlMBt0ToSN8H8jrWjXG4uLsz0YyUldHwzEbUt2yqu4UkA8dATALECFE6SYFWs3fVHEbMc3C9u5kzKiv0Q0hGJXKSeiekRqDvqgnJMZgWcEBgYyDpjOz/Kmem3SgNGgnQzXJ0NzWu37ZbIxViIlSJjNJBOmk5Tr3VKigdUleHQZlHsUgUvHkgIC86s82qzkGY5Lb25HS3RcBI13DWpLvJAHc4AzFsuTTpJbUxDCGm3IYbsxpZbjqMZ2w9uDz7CSFGYqwknQdIcasHlO6lVfm3znKAQylmALEZlkCACerwpVHJIAghlkFW1tjUree7LdLXR8vq9Vd4DkybdwObgYhw5AQLJCXE4NEnnJmPN79K8MSeJjzhOUaRF2bZ11bVD2dMaDT0o3VYx+MXKCrLMiDvidJUA67/ZNLZqtZxuT+AT3qom369yjvgg9tehSxllaa+p5tXBJ9YP6DuMWnpp9YfrXHx1e1frp+tLH+pO0WgdJHPbj9Suxt8nctv7X/wDFdeZp7nLlamwyC7a7bftSvRetdtv2rSz5eb0bf2p/t12u2XPmJ6rjf26jNU9xlam34NramGtX0ys4BDB1ZHUMrqZVlPaO+psLzdsQHTXUmVlmgSzRvYxqaXzti582n2jf26Dtlx5ifaN/bqMzSvqTlatrWGP42vp248R+teYi5bdSrOsH+YDvEEHQgiaW/Lx9G39qf2VDieUDx0eYU9rXCR36ZRrUvE09wsLV2JttYrmiqpfa5JUMACzKh0ZiVOXthStbWzksr01vB5BAJdYCsQTAEASVH1QKS3zdYshLGS2cnMTx6kR4boFT4LF3LbQjpEnNbGZ9eJAWGVv8M1x08TFTd49D0a2EnyYtSu2PRxaemn1l/Wufjg9K39cfpS0Np3juUH/4rv5sKPKt0b0H2d0furrzVPc87KVNi1yltF3wtwJz9uzdZrlpMrEyjKrhWgNlYzHfPCsJdnYhZZbd9LFy7iLi2LLoj2ywtCyX6UKsrcYjUAvqDWh5bufyjxt3dPHpCPE1NZ28QRzhUIYAdW6IJ3Zs0wDunMeFV51OT1L8mrBaGfds48X8SwN1uje5tQQLbqUUWgH53oODPVtgyDJgg1UsbPxzWyjHEABcaVhyrEm3aOFBOdm/iZgAWPEHSmNtt2+Bd+9QxHt0B8RpUZ263m2z/UwH/HMfuqZTprWREY1XpEx7mExeZmdbxRntm4tllW6/+0UdFgRoL8zrv7QK19vJeNvD5ReZRPPJauKLxPNEJ0wQDFzeR47q88uXPm0+0b+3Xnly782n2jf26rz6XzFuRVdvd9eZRxGCxea5dnEEpewuS2LqkNZC2jiIAIV2JBB8DG8zSxuGxzC06reLC5ePNllCw1/NbDslwFIt6SQyxp47flu76KD+pj/1WKPLl35tPtG/t1HOpfMSqNVfCvX1J+SWFOHTELcVhOJvOM7iGRnLI1szppE7te+nLAcpEUDNcVk7Swzr9IEyw+/xpGO27nzafaN/bqJ9p3DqEQH6bfecmo7o9dJVaLVrkxpV4u6Qu4/CM10tziqGQKudriFTlcEoNFfMWBnXq8dIg8i3FIAuqEhC03LgbMtl0aJ4FmzzPDdX0PDCbafRX/iKpW8bY5p7qqMiMytlTXMj5GgASekK8y56YlbK2bzdy273bTZFuJpcJMMUKwSBnOhnResN8UwqxPVV28Eb3kAffWp/qPD5gvOrJd0mdA1sS4JOggcTV74wuYLmXMRIWRJHaBvI76hkmCMNcO60/rge81ImzLx81U72afYEmfaK2FxtsgkXEIBgkMsA9hM6HuqE7Ys84LfOLmZBcXUQysxRcrbiSwOgqAVRyatMBzua53EkL9RTEeM1ct7KsjdaTxKgn2tJ++pfjSSRmWVgsJEgHdI3ie+vExiMQFdCSJADAkgaEgA6ieNASqsaDTwrg2F4qvsFWsLhGuNlQSd/D8608PyYuEjOQo46yfVwqVFvQXML4uvor7BUZ2fbO+3bP9C/pWntLAc0+XMG8N48RVSo0BX8nWvmrf1F/SvRgLY1Fu2D9Bf0qeigI/i6+ivsFGUL1VGpAMQPXUlcuk7+0H2UJVr9Sm2EQsMyI2YnUKNIzGWPqA8ansJEARHHduy6FQNBJ19tBEnXjpE7sw19YifXRZtxEDLosjfuEZfVpVTolK8bN+vX3J6p4zaqWzBOZ9+RdW9fBR3mKp7R2qSSloxBhn7DxCdrd+4d5qns/AG51OjbmS+8seOSese1zPdPCxzHWK2vcYgFubncqaufXEn+kQO076iw2xXJzLaCnfmuHpa74jMwMnumt/CYFLQ6Aid53sfpMdTVq3aLGFBJ7ACfdU3BjJsJvOu+pFAH4ix++p12Hb4528XP5RUfLHEXMPhL7qSlxFBB0kEug46bjWVys5QPag4d1J5jFPoQVzWhaIkAGSA5jUb9Zok2DcGx7Pofif8AdXvki16H4n/WlnDcpr6XnFzJct89atQpMqXsZzzekESOOpzcIrwct7vNyLdpme3ZuoFckBbrsuV5jNcGWcqkZtd0azwsi4z+R7Xofif91Hki16H4n/dSw3LxsoZUtEC1buuMzhmzXjaZLQYAlgROvhrvry1yuvWVuG6q3FnGshBIf/bXAAraZcsMBpqImnCxdDR5Iteh+J/3UeSLXofif9aX8Nyrvu9u2LVvMxvFjmaMllbLkqolsxFwgKx3gHcau8leUT4oMXtqgyo6lWnR82hB1kRv0B4bqizBtYXqJ9FfcKWbvJ3EnD4jDTYyXXuurZruYc5d5wBhkju0Jph2fildFCsCVVQRxGgGoOo8eNWqXJsKX+jGNwk8yU53EXAIMnn7ZVQwyxKse06eyuMLyLuKbcvaIX4szPDc4pw9sJktmB8m0cSCAzCDNOFFOJix8/PI+/ZRQotuDfw5FsBmUC2zkl2Zc4SDGWXjXU7qtXOQblHBazmawUXRotu2KN85OjKoFOUEa9wFO1cXbqqJYhR2sQB7TpU8TIsJuO5CXHOJh7Z503SjMbmYc69tirgCIASJ6W5YCxV5eSGXGC8nNi0GR1UZlNvIjLlRUAUgzOpjVtDM1tttW35uZ/oKSPbuI8DUbbQc9W3H02A+5Qx9sVnKtGOrN4YapPsxZqWMQyGVJUxEjsr18W7GS7HxJrHNy6d7hfoIPe5b7org4aeszt4u3uWKweKgtDsh+m1pa2XrwNK/ilXV3VZ4swE+tjrUB2rb4Et9FWM+BiD7aq2sKi9VVU9oAB9ZG+paxeL2R1R/Sl8UvJHR2p6Nu4fHKv8AyNeHH3DutgfSeD+FWH315RWbxUzdfplFa3YfHrvzafaN/brw4+582v8AS8n2Mqj769oqMzUL+zqG33JMJiVcZQTmCgGdHmIkjwG/dWZtDaWaQhyoAwdwd+uoU8NBq3DUDiRV2hiBc3HKizLgwWB0ZQRrkO49sCKvbM2TmyvcWFEZLZA0jczjtECF4eO70abco3krHhYhRhUcYO6ONnbJzgFxltjqpEFhwzDzV/l3nj2VugV7RVzmL+yMVbttmuKSeBEQO+O2rl7lJEi0iqvA/nAiKxKjv4hUEuwUd/uHae4a1ZSaVha5Lj257NzoVw2jBlBUjvUiDVO1smyohbNpR0hC20GjABtw4gAHtgTXDbTnqIzd5hR+LpR6q4OKun5te6Gb75T3VhKvBas6oYOtPSP9fks29nWljLbtiCCIRRBUQpEDQgaA8BXnky1lZeat5XMuMiQx7WEQx7zVbPd+cjwRI+8E/fRmufOn6lv9tZ5mG5t7Or7LzOhsCzzwu5FzKiooyrlQIzMpQR0DLHUVaGCtjciaZvNXz+vw87j28ZqnmufOn6lv9tGa586fqW/20zUNx7Nr7LzLVjZ9pIyW7aZZy5UUZc0ZssDSYExvgV1h8GluciImYy2VVWT2nKNT3mqea586fqW/20Zrnzp+pb/bTMw3Hs6vsvMhXDqyrmUGAIkajTgd4PhXYw8dV7i9wcn/AJTXuH6i+A91SVwOcoydme8qUJwXEk+hwDc+dP1UP/Wvc1z50/Vt/trqip59Tcpk6Hyoia0zda457gQo9iAV4mEQGQozekdW+sdfvqaiqOpKWrNYUKcOzFIKKKKobBRRRQBRRRQBRRRQBWNjcdzkgGLQ6zD/APp3LHmTpI624abzHY4XAdYsjrN853LHmcNOtuGm/R2Tsw6XLggjqIfN72Hpxw83xmvQw+Ht70jw8djr3p0/qzzZeyjIuXREdS36PYzfz9g3L461s0Uw4bZqYdedvGTplXvid3E13JXPE0MG7aKmGBB3wRG+uKtbR2g15szaRoB2D86ycZjspyJBuET3KD5zfkN5jxIrJqPXuLwjKbUYrqe4zG5IVRmcjQcAPScjcPvO4cYqW8PrmY5n9I+5R5o7h65rqxYCzqSSZZjvY9p90bgNBSpguU7nF3JJNpudW0CpVA1kAgi4RlOfLc4mMorz5zlWvw6I9+hQp4Wzn1k/sN9FJ2D5WXrr2Fi2hN5FuL0uo9t3WCQQZyNBUmYG6ai2fywvJh1N1VdjYtXFYE685eNr5TSN+unh31nl5nTm6f5+w7UUo3uWN5VJ5q30LfOPLHUC+bRCRME6HU6ag1Pf5WurvCIVDX0VS8OGsLOa5PRVGj1Su+aryJls1T9IZ6KUrPLG4yqMtpbha4rZy6quS2LgmeJB4EjjPCuMHyqutcz5QbTthlyEnMnP256ECDrrrv7qnkTGap9BwopQwvLK9cQMtlJuNaFuXIHypZRniW0ygyBB1A1FXtk8o7l3EG01tQoNxMwOoa1lzGG1KkkxA0GWd9Q6Mle5McTTla3f4G7h+qvgPdUlR4fqL4D3VJWc+0zWn2F/AUUUVU0CiiigCiiigCiiigCiiigCsnH4oXAVBi2Os3p9oH8vaeO6jGY3OSqmLaznb0o3hTwUcT6hxNXNlbNzRccEAdRCI8GYe4cN513d+HofHI8PHY3/AJ0/q/6OtlbLmLlxYjVEPm9jMPS7B5vjWxRRXceKeq0EEcNfZUt/GO/Xdm8Tp7N1Q1Tx2NKwqCXbdO5R6Td3YOJ07SIcrK7LRg5tRiup5j8cVOS3BuETruRfSb8hxI4CSK+Hw4QcSSZZjvZjvJ/zQQBXtm1lneSTLE7ye0/5pUleXWrOo7dx9NhMIqCu+0FQrg0AUBFAQyoyiFOuqiOidTu7TU1FYXO2yZWTZloCBatgZg8BFAzDc0Adbv316Nn24jm0jLkjKsZJnLEdWdY3VYopxMrwR2Kw2ZaiObtxlyxkWMszliOrOsbp1rv4mmYtkXMwhmyiSOwmJI7jU1FLsnhjsZ17k/YY25toFtliECqEJcQcyxBq0cPb35U81phfN0Uz3cDwqW4sgjtBHtpN/wBN32tqHtr8nZsWQBcTp807MXGZSkaiFcQeMVrH3tZGFR8vsxv/AINa4C0N1u2MzBtFUS41DbtW799dphkDlwqByIZgBmI4Sd5GnGlC9yZxBtqObtM3NqiTliwVuO0gEecGWSkEFNNK0tmbEuW8Y93IoRjdJYspJzkFcpAD8NQ8gR0as4Kz94pGo20uD15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SERQUEhQWFRUVFxgXFxcXGRgeGhgXFxgWGhccFhoXHyYeFxsjGhUcHy8jJCcpLC0sGB4xNTwqNSguLCkBCQoKDgwOGg8PGi4kHCUsLCwsKSwsLyw0KSksKSwsLCwpLCwsLCwsLCwsLCwsLSwsKSwsKiwpKSwpLCwtLCwsLP/AABEIAKAA8AMBIgACEQEDEQH/xAAbAAACAwEBAQAAAAAAAAAAAAAABgMEBQIBB//EAEUQAAIBAgMDBwYMBQUAAwEAAAECEQADBBIhBTFBBhMiMlFhcRVCUoGRsQcUI1NykpOhosHR0jNigtPwFiSywvGD4eJD/8QAGgEBAAMBAQEAAAAAAAAAAAAAAAECAwQFBv/EADERAAIBAgQDBQcFAQAAAAAAAAABAgMRBBQxURITITJBYZHwFSJCUoGhsQUjccHhQ//aAAwDAQACEQMRAD8A+40UUUAUUUUAUUUUAUUUUAUUUjcvuWeIwV62lsWbdprbNz+IW6bbXQ0LZzWv4RI1zNpr3GgHmill+X1i3buNekNZs2L10J01AxGic266XBM6jhrVXCfCAoxV+xftuqpilw1u6qMbYL27Zti6xOjM7EaCOrMSJAcKKQ7nwpWzfs83bf4s1rF3WusjDOmGVTmw5mGBOcGROi7pBOtc+ELCqub5Q/I2LwAQlmXEtlsqoG92YxFAM1FKF34QP9zg7K4a+PjLXVfOhVrZtQCI3MJIJYEgLqJ4V8B8Jtr4tZuXA912sHEXfi9pytuyHZTcYOcyrKnTU9EmIoB3opXufCLhRe5oC63Ts2zcVCbanEqrWSWnc2Ybp36xXPL7b2Jwdlbtg4eJy5Lq3We5cYgWksi0RLMZGvjuBoBqopPXl8MPbVcbbbn0tJdxXMIzW8MtwnKbjEkjduGY6E7tauNy+w4xAsZbv8dcPzmT5MXXQOi5584HSB4xIkBkopd2Hy7w2Lu81azgsrPbZlhLyI2R2tGdQG7YMa7taYqAKKKKAKKKKAKKKKAKKKKAKKKKAKKKKAKKKKAKKKKAKXeUPI84m7ziYq/h2a2bNwWyhV7ZJMFLisFbU9IQdeNMVFAJWO+Cuw6lEv37VprFnDuim2cy4czaJLoSCNZjfVu7yARr7XTfvZHxKYp7PQyNdthBb1y5gAUBInWBO6mqigEvDfBdZXIpv32tWreIs2rRKZUtYlYdQQuYxwJM6DfFeWPgutBCGxN9m5uxbR/kwbYwr57BQBIlSBvmeO+nWigFgciTnw91sVfe9Yu3LnONkOcXgouJlK5UTKoACgRrG+qC/BbaS0lu1iL9sDDnC3CObJu2CztlbMkK3TYZlAME07UUArj4PbAL5WuKrXcLdCgrC/EwgtKsrOWEEySe8VLyi5GDF4izf+M37L2AwQW+aKgt1mi6jDNGk9gpjooBPxnwcrcz5sXiPl7a2sSfkpxCIWK5oToEBispGh7dauNyFs5pD3B/u7eMgZYD2ra21QdHqQg7++mSigFTkt8HdjAXS9piRlZUU27IKKzZjNxUFxz5oLMdNNaa6KKAKKKKAKKKKAKKKKAKKKKA4v3giszGAoJJ7ABJ+6lXB8qL7ATzJbKCVAYRIEjMGbcTG6trlJcjDXB6QCfaEIY74Y0r30DMIzBhxEgATr3H/wA7K5q1Rxasa04p6m2nKZ+NlTG8Jdk/jRB99SrynHnWbo8Mjf8AFjS4bctopLAasWgxwAieyd0ceNSLZYmWJBGgjQx/NBIPhWPPmjTlRGQcp7PnZ18bb/8AUGpE5RYcmOdUaT0pXT+oClhbLzJuH1KsRwkGde+vObhgSSQQRruBMaacDH3d9dFCrzJqMjCtHlwcl1HDyna+cX21z5Xs/Op9YUmNYyNIzEOYKgmBodVCwB31P8XXsPtb9a9PLLc8zOPYbPK9n51PrCu/Kdr019tJ7WB2E+s/rXGLxaWkL3XyKIlmdgBJgaz20y63Gcew5NtW0ASbigDUkkQAN5J4Cs1uVluCyW7rpGjKm89gViGOmsxGo1rDeyGUgyQwIIzNqCII39lK+2cY9tubW87KD8o4UF7amYghhnYaaAEgamdxyqUeBXubUsRxuzR9Us7YssoZbikHd/h3V35TtemvtpNwyIEXmz0YlYdoIOuhnWZme+pgn0vrN+ta5bxMs49hrO1LQ33F9tA2pa+cX20oFDx3fTevQ4HVcr/V+TTFMstyM49hv8p2vTX20eU7Xpr7aUMpOoafWx9zUXcStsS75QSBLMYzMYAGY7ydBTLrcZx7Db5VtbucSeyRXXlK16a+2lJrYmTM9uZv1rkWz6X3v++mWW4zj2G/yla9NfbXdnGI5hWUmJgHWO2Oyk7LA6TH6zD3tXmQyGRoI3GSe3jOm87u076PDeJKxj70PFFYezeUM9G7ofS/d3fzDTty1tg1yyi4uzO2E4zV0e0UUVUuFFFFAFFFFAYnKi50bK+lcn6is35R66yKs8qMUOeRZjJaY7idbjqF3Ax/CYbvOrMXEll0BD+iVaJjt0075rgr9ZnTS7JZVABoAPCvarfHhOWJfioIke3hx/SpRd9IZeyYj2jT1GsDUkqK+NVJ3A+yQQPvIFd84JiRPZUVyyAwMA5oHfI3eIgbu6a3wy/dj17znxL/AGpfwGKHRmYgg6b9OGmuu6vbLh1BKxPBhqPUakInfVbA3mOYOuUg6CZOXhr6j7K+mPmScNGgB9Q0pN5dWbiFb/TuBI5pQoK2nGUlskHnLjjMqMwhDHbNORDdo9h/WjKeMeqR+dVlG6Lwlwu5i7G22brc0657ltflnQDmkeeipJ3OywxUTl3GK9xPJu0RCIy9yEhY4iCdfVFLe1dj3cLftG0GNhbgNlbWrAnL8iq5etcKktcdipUmRIFNmwds/GEYlcr225u4oIZVuAAsFcaMNR7t4rNWl0kjSV4+9BnFjmrK5LOUHNrM6uYkZiCoYnhM7hFaKBj1pH1SPDSsnG4Z7IbKymzcfpo4kqbjdIoToRrJVuwxHHjC40WnARs6EQRMGQesodjwMEabljjOOY5c+Casu5+Btl+ZDmQd33rxNwWV9EewV7Pdp6qrW8YjsB0gxkAGROUSYgxIHDfoasgAf+/rXVGSkrp3OSUXF2krHsUt8sLZZMt1hbwmWb777j9KFs213gsY1GusDWmMqe37h+lelZ30kriLs7mJyWxwayLbC6j256F8qboQ6oTHWGUgSdZBBJIramN5pF2jydu4bEHEWSGd7lxxcbRLeZXzPiXOuRFaFVYDZVkaSWjYG2xibSvAViCcs6lcxCuoIDZGiQSBoapGXczScfiWho556sH1/wD1RBPd4a+8V1XjXAN/uP5VqZHJtTEk6btwI8CBpVrA7WazAJBXsMAergh/Ce7hVDqN3/E/pQbin/w/pVZRUlZloTcHdDfg8cl0Sp3bxxHiOFWKSMPe5sjJOm6AQV+jIgj+U6bopj2ftsPAeAToGHVJ7DOqN3H1TXDUouOmh6dLEKfR6mpRRRWB1BRRRQCjtE58RdJ1Csqj+lQSPUzH1monUnjHv+/dVRNrWiXY3bYLXLjaug88heOnRAr3yxY+fs/aW/1rzJ3cmzsj0SLSpAgVzcsht/vO71GuLONtv1HRj/Kyn3GpqoWIviq9k+JJ9knf31FdSCOkQu+NN4IMgnpR2wfeatVFiVGUkxprrHDx09vdWlKXDNNmdWLlBpElVbFlVuMfPbWZ3r3dwqwjSAe0D/NagOGUXQ8dJgROvAcPV+VfUnyrLNFeEVyLQ/wn9aEnly1mUqSYYEGDBgiNCsEHvpJucmMQmI5vD5rKAg27yv8AJ2bGXKbYsnR7rNLEsDvDTpFPVVtoYIXrVy0xYC4rISpggMIlTwNUlG5eEnErrZs37Zs5+dFshHlpYMoH8T+bjqO+sXEbObDl8trNZLTKmHCxuBnLHcQN51rJTC39nu9zo5AUVmfNluJmPNWMMi5mzDOSSR1jlURTvs/aSX7ee3JElSCpDKymGVlOoI7KzcY1VwzRopSpPigxfLpcKnDI91kg583N80T5sKOtG8EbiO6t3ZYu5P8AcBSwOhAGo7xJ1rzDbPRLrOilS4hhGhgyD3ESfbXe0GAUEyFzKHYEgqhIzEd/DdxqKdJUY9Lv1sKlWVeSvZet9SW7fWcs6kxqDExIE7pjWJmK9W2Ruyj+k/rVnD27Nuy9p3zi4emWOrGAFjLuICiMusid+tZ1tlW7FsyjZiQZJGUKC2bjLGIImT3EVEK6lKxpUwrhHiuWb2HV1KuoZWEMrCQR2EHeKSdqbEu4e41y2LQZrty8MU0g2FZWD/GCf4iBSFRBoSondToCvCfxfnXty2rqVZQVO9WAIPHUHQ1tKNznjPhM7ktiWfCWWcPOXfcMswBIDkkA9IQwkAwRpWnzvcfZXOIxC21LXGVFG9mYKB4liAK6s3ldQysGUiQykEEdoI0IqV06FX1dzoGvaK5NvvPtqxB5kPpH2D9KGWNQdY1kSGHYw4iuECEkAyV0IDEkGJ1AOmlSExuE+sfnUAvbO2/k6JzEegcxYd6GOmO4wR9xYsNiVuLmQyPcewjge6k5hO8HxkaHtEHSp8PjWRpmDuz9vYLi8fH3VzVKKfWJ2UcS49JaDfRWds/bC3DlMBt0ToSN8H8jrWjXG4uLsz0YyUldHwzEbUt2yqu4UkA8dATALECFE6SYFWs3fVHEbMc3C9u5kzKiv0Q0hGJXKSeiekRqDvqgnJMZgWcEBgYyDpjOz/Kmem3SgNGgnQzXJ0NzWu37ZbIxViIlSJjNJBOmk5Tr3VKigdUleHQZlHsUgUvHkgIC86s82qzkGY5Lb25HS3RcBI13DWpLvJAHc4AzFsuTTpJbUxDCGm3IYbsxpZbjqMZ2w9uDz7CSFGYqwknQdIcasHlO6lVfm3znKAQylmALEZlkCACerwpVHJIAghlkFW1tjUree7LdLXR8vq9Vd4DkybdwObgYhw5AQLJCXE4NEnnJmPN79K8MSeJjzhOUaRF2bZ11bVD2dMaDT0o3VYx+MXKCrLMiDvidJUA67/ZNLZqtZxuT+AT3qom369yjvgg9tehSxllaa+p5tXBJ9YP6DuMWnpp9YfrXHx1e1frp+tLH+pO0WgdJHPbj9Suxt8nctv7X/wDFdeZp7nLlamwyC7a7bftSvRetdtv2rSz5eb0bf2p/t12u2XPmJ6rjf26jNU9xlam34NramGtX0ys4BDB1ZHUMrqZVlPaO+psLzdsQHTXUmVlmgSzRvYxqaXzti582n2jf26Dtlx5ifaN/bqMzSvqTlatrWGP42vp248R+teYi5bdSrOsH+YDvEEHQgiaW/Lx9G39qf2VDieUDx0eYU9rXCR36ZRrUvE09wsLV2JttYrmiqpfa5JUMACzKh0ZiVOXthStbWzksr01vB5BAJdYCsQTAEASVH1QKS3zdYshLGS2cnMTx6kR4boFT4LF3LbQjpEnNbGZ9eJAWGVv8M1x08TFTd49D0a2EnyYtSu2PRxaemn1l/Wufjg9K39cfpS0Np3juUH/4rv5sKPKt0b0H2d0furrzVPc87KVNi1yltF3wtwJz9uzdZrlpMrEyjKrhWgNlYzHfPCsJdnYhZZbd9LFy7iLi2LLoj2ywtCyX6UKsrcYjUAvqDWh5bufyjxt3dPHpCPE1NZ28QRzhUIYAdW6IJ3Zs0wDunMeFV51OT1L8mrBaGfds48X8SwN1uje5tQQLbqUUWgH53oODPVtgyDJgg1UsbPxzWyjHEABcaVhyrEm3aOFBOdm/iZgAWPEHSmNtt2+Bd+9QxHt0B8RpUZ263m2z/UwH/HMfuqZTprWREY1XpEx7mExeZmdbxRntm4tllW6/+0UdFgRoL8zrv7QK19vJeNvD5ReZRPPJauKLxPNEJ0wQDFzeR47q88uXPm0+0b+3Xnly782n2jf26rz6XzFuRVdvd9eZRxGCxea5dnEEpewuS2LqkNZC2jiIAIV2JBB8DG8zSxuGxzC06reLC5ePNllCw1/NbDslwFIt6SQyxp47flu76KD+pj/1WKPLl35tPtG/t1HOpfMSqNVfCvX1J+SWFOHTELcVhOJvOM7iGRnLI1szppE7te+nLAcpEUDNcVk7Swzr9IEyw+/xpGO27nzafaN/bqJ9p3DqEQH6bfecmo7o9dJVaLVrkxpV4u6Qu4/CM10tziqGQKudriFTlcEoNFfMWBnXq8dIg8i3FIAuqEhC03LgbMtl0aJ4FmzzPDdX0PDCbafRX/iKpW8bY5p7qqMiMytlTXMj5GgASekK8y56YlbK2bzdy273bTZFuJpcJMMUKwSBnOhnResN8UwqxPVV28Eb3kAffWp/qPD5gvOrJd0mdA1sS4JOggcTV74wuYLmXMRIWRJHaBvI76hkmCMNcO60/rge81ImzLx81U72afYEmfaK2FxtsgkXEIBgkMsA9hM6HuqE7Ys84LfOLmZBcXUQysxRcrbiSwOgqAVRyatMBzua53EkL9RTEeM1ct7KsjdaTxKgn2tJ++pfjSSRmWVgsJEgHdI3ie+vExiMQFdCSJADAkgaEgA6ieNASqsaDTwrg2F4qvsFWsLhGuNlQSd/D8608PyYuEjOQo46yfVwqVFvQXML4uvor7BUZ2fbO+3bP9C/pWntLAc0+XMG8N48RVSo0BX8nWvmrf1F/SvRgLY1Fu2D9Bf0qeigI/i6+ivsFGUL1VGpAMQPXUlcuk7+0H2UJVr9Sm2EQsMyI2YnUKNIzGWPqA8ansJEARHHduy6FQNBJ19tBEnXjpE7sw19YifXRZtxEDLosjfuEZfVpVTolK8bN+vX3J6p4zaqWzBOZ9+RdW9fBR3mKp7R2qSSloxBhn7DxCdrd+4d5qns/AG51OjbmS+8seOSese1zPdPCxzHWK2vcYgFubncqaufXEn+kQO076iw2xXJzLaCnfmuHpa74jMwMnumt/CYFLQ6Aid53sfpMdTVq3aLGFBJ7ACfdU3BjJsJvOu+pFAH4ix++p12Hb4528XP5RUfLHEXMPhL7qSlxFBB0kEug46bjWVys5QPag4d1J5jFPoQVzWhaIkAGSA5jUb9Zok2DcGx7Pofif8AdXvki16H4n/WlnDcpr6XnFzJct89atQpMqXsZzzekESOOpzcIrwct7vNyLdpme3ZuoFckBbrsuV5jNcGWcqkZtd0azwsi4z+R7Xofif91Hki16H4n/dSw3LxsoZUtEC1buuMzhmzXjaZLQYAlgROvhrvry1yuvWVuG6q3FnGshBIf/bXAAraZcsMBpqImnCxdDR5Iteh+J/3UeSLXofif9aX8Nyrvu9u2LVvMxvFjmaMllbLkqolsxFwgKx3gHcau8leUT4oMXtqgyo6lWnR82hB1kRv0B4bqizBtYXqJ9FfcKWbvJ3EnD4jDTYyXXuurZruYc5d5wBhkju0Jph2fildFCsCVVQRxGgGoOo8eNWqXJsKX+jGNwk8yU53EXAIMnn7ZVQwyxKse06eyuMLyLuKbcvaIX4szPDc4pw9sJktmB8m0cSCAzCDNOFFOJix8/PI+/ZRQotuDfw5FsBmUC2zkl2Zc4SDGWXjXU7qtXOQblHBazmawUXRotu2KN85OjKoFOUEa9wFO1cXbqqJYhR2sQB7TpU8TIsJuO5CXHOJh7Z503SjMbmYc69tirgCIASJ6W5YCxV5eSGXGC8nNi0GR1UZlNvIjLlRUAUgzOpjVtDM1tttW35uZ/oKSPbuI8DUbbQc9W3H02A+5Qx9sVnKtGOrN4YapPsxZqWMQyGVJUxEjsr18W7GS7HxJrHNy6d7hfoIPe5b7org4aeszt4u3uWKweKgtDsh+m1pa2XrwNK/ilXV3VZ4swE+tjrUB2rb4Et9FWM+BiD7aq2sKi9VVU9oAB9ZG+paxeL2R1R/Sl8UvJHR2p6Nu4fHKv8AyNeHH3DutgfSeD+FWH315RWbxUzdfplFa3YfHrvzafaN/brw4+582v8AS8n2Mqj769oqMzUL+zqG33JMJiVcZQTmCgGdHmIkjwG/dWZtDaWaQhyoAwdwd+uoU8NBq3DUDiRV2hiBc3HKizLgwWB0ZQRrkO49sCKvbM2TmyvcWFEZLZA0jczjtECF4eO70abco3krHhYhRhUcYO6ONnbJzgFxltjqpEFhwzDzV/l3nj2VugV7RVzmL+yMVbttmuKSeBEQO+O2rl7lJEi0iqvA/nAiKxKjv4hUEuwUd/uHae4a1ZSaVha5Lj257NzoVw2jBlBUjvUiDVO1smyohbNpR0hC20GjABtw4gAHtgTXDbTnqIzd5hR+LpR6q4OKun5te6Gb75T3VhKvBas6oYOtPSP9fks29nWljLbtiCCIRRBUQpEDQgaA8BXnky1lZeat5XMuMiQx7WEQx7zVbPd+cjwRI+8E/fRmufOn6lv9tZ5mG5t7Or7LzOhsCzzwu5FzKiooyrlQIzMpQR0DLHUVaGCtjciaZvNXz+vw87j28ZqnmufOn6lv9tGa586fqW/20zUNx7Nr7LzLVjZ9pIyW7aZZy5UUZc0ZssDSYExvgV1h8GluciImYy2VVWT2nKNT3mqea586fqW/20Zrnzp+pb/bTMw3Hs6vsvMhXDqyrmUGAIkajTgd4PhXYw8dV7i9wcn/AJTXuH6i+A91SVwOcoydme8qUJwXEk+hwDc+dP1UP/Wvc1z50/Vt/trqip59Tcpk6Hyoia0zda457gQo9iAV4mEQGQozekdW+sdfvqaiqOpKWrNYUKcOzFIKKKKobBRRRQBRRRQBRRRQBWNjcdzkgGLQ6zD/APp3LHmTpI624abzHY4XAdYsjrN853LHmcNOtuGm/R2Tsw6XLggjqIfN72Hpxw83xmvQw+Ht70jw8djr3p0/qzzZeyjIuXREdS36PYzfz9g3L461s0Uw4bZqYdedvGTplXvid3E13JXPE0MG7aKmGBB3wRG+uKtbR2g15szaRoB2D86ycZjspyJBuET3KD5zfkN5jxIrJqPXuLwjKbUYrqe4zG5IVRmcjQcAPScjcPvO4cYqW8PrmY5n9I+5R5o7h65rqxYCzqSSZZjvY9p90bgNBSpguU7nF3JJNpudW0CpVA1kAgi4RlOfLc4mMorz5zlWvw6I9+hQp4Wzn1k/sN9FJ2D5WXrr2Fi2hN5FuL0uo9t3WCQQZyNBUmYG6ai2fywvJh1N1VdjYtXFYE685eNr5TSN+unh31nl5nTm6f5+w7UUo3uWN5VJ5q30LfOPLHUC+bRCRME6HU6ag1Pf5WurvCIVDX0VS8OGsLOa5PRVGj1Su+aryJls1T9IZ6KUrPLG4yqMtpbha4rZy6quS2LgmeJB4EjjPCuMHyqutcz5QbTthlyEnMnP256ECDrrrv7qnkTGap9BwopQwvLK9cQMtlJuNaFuXIHypZRniW0ygyBB1A1FXtk8o7l3EG01tQoNxMwOoa1lzGG1KkkxA0GWd9Q6Mle5McTTla3f4G7h+qvgPdUlR4fqL4D3VJWc+0zWn2F/AUUUVU0CiiigCiiigCiiigCiiigCsnH4oXAVBi2Os3p9oH8vaeO6jGY3OSqmLaznb0o3hTwUcT6hxNXNlbNzRccEAdRCI8GYe4cN513d+HofHI8PHY3/AJ0/q/6OtlbLmLlxYjVEPm9jMPS7B5vjWxRRXceKeq0EEcNfZUt/GO/Xdm8Tp7N1Q1Tx2NKwqCXbdO5R6Td3YOJ07SIcrK7LRg5tRiup5j8cVOS3BuETruRfSb8hxI4CSK+Hw4QcSSZZjvZjvJ/zQQBXtm1lneSTLE7ye0/5pUleXWrOo7dx9NhMIqCu+0FQrg0AUBFAQyoyiFOuqiOidTu7TU1FYXO2yZWTZloCBatgZg8BFAzDc0Adbv316Nn24jm0jLkjKsZJnLEdWdY3VYopxMrwR2Kw2ZaiObtxlyxkWMszliOrOsbp1rv4mmYtkXMwhmyiSOwmJI7jU1FLsnhjsZ17k/YY25toFtliECqEJcQcyxBq0cPb35U81phfN0Uz3cDwqW4sgjtBHtpN/wBN32tqHtr8nZsWQBcTp807MXGZSkaiFcQeMVrH3tZGFR8vsxv/AINa4C0N1u2MzBtFUS41DbtW799dphkDlwqByIZgBmI4Sd5GnGlC9yZxBtqObtM3NqiTliwVuO0gEecGWSkEFNNK0tmbEuW8Y93IoRjdJYspJzkFcpAD8NQ8gR0as4Kz94pGo20uD15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oceanic subduction z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95600"/>
            <a:ext cx="7772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0"/>
            <a:ext cx="419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0" u="none" strike="noStrike" dirty="0" err="1" smtClean="0">
                <a:solidFill>
                  <a:srgbClr val="FFFFFF"/>
                </a:solidFill>
                <a:latin typeface="Comic Sans MS" pitchFamily="66" charset="0"/>
              </a:rPr>
              <a:t>Asthenosphere</a:t>
            </a:r>
            <a:endParaRPr lang="en-US" sz="4400" b="1" i="0" u="none" strike="noStrike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endParaRPr lang="en-US" sz="4000" b="1" i="0" u="none" strike="noStrike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000" b="0" i="0" u="none" strike="noStrike" dirty="0" smtClean="0">
                <a:solidFill>
                  <a:srgbClr val="FFFFFF"/>
                </a:solidFill>
                <a:latin typeface="Comic Sans MS" pitchFamily="66" charset="0"/>
              </a:rPr>
              <a:t>The soft layer of the mantle on which the lithosphere floats.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44034" name="Picture 2" descr="http://joediv4.weebly.com/uploads/9/7/8/3/9783392/813799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47800"/>
            <a:ext cx="5621046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Crater</a:t>
            </a:r>
          </a:p>
          <a:p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A bowl-shaped area that forms around a volcano’s central opening; a large round pit caused by the impact of a meteoroid.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http://4.bp.blogspot.com/-HoEnVhuhGYw/TdZ5zJd7lLI/AAAAAAAAABY/MbLj6UkxSe0/s320/img_menengai_cr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686174"/>
            <a:ext cx="4765182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3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Plateau</a:t>
            </a:r>
          </a:p>
          <a:p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A landform that has high elevation and a more less level surface.</a:t>
            </a: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http://web.utk.edu/~rkirkla1/Brazil/art/plate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401" y="1219200"/>
            <a:ext cx="5497867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81399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4400" b="1" i="0" u="none" strike="noStrike" dirty="0" smtClean="0">
                <a:solidFill>
                  <a:srgbClr val="FFFFFF"/>
                </a:solidFill>
                <a:latin typeface="Comic Sans MS" pitchFamily="66" charset="0"/>
              </a:rPr>
              <a:t>Pangaea</a:t>
            </a:r>
          </a:p>
          <a:p>
            <a:pPr fontAlgn="b"/>
            <a:endParaRPr lang="en-US" sz="2400" b="1" i="0" u="none" strike="noStrike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fontAlgn="b"/>
            <a:r>
              <a:rPr lang="en-US" sz="3600" b="0" i="0" u="none" strike="noStrike" dirty="0" smtClean="0">
                <a:solidFill>
                  <a:srgbClr val="FFFFFF"/>
                </a:solidFill>
                <a:latin typeface="Comic Sans MS" pitchFamily="66" charset="0"/>
              </a:rPr>
              <a:t>The name of the single landmass that broke apart 200 million years ago and gave</a:t>
            </a:r>
            <a:r>
              <a:rPr lang="en-US" sz="3600" b="0" i="0" u="none" strike="noStrike" baseline="0" dirty="0" smtClean="0">
                <a:solidFill>
                  <a:srgbClr val="FFFFFF"/>
                </a:solidFill>
                <a:latin typeface="Comic Sans MS" pitchFamily="66" charset="0"/>
              </a:rPr>
              <a:t> rise to today’s continents.</a:t>
            </a:r>
            <a:endParaRPr lang="en-US" sz="3600" b="1" i="0" u="none" strike="noStrike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43010" name="Picture 2" descr="Pang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313" y="304800"/>
            <a:ext cx="5480587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147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3600" b="1" i="0" u="none" strike="noStrike" dirty="0" smtClean="0">
                <a:solidFill>
                  <a:srgbClr val="FFFFFF"/>
                </a:solidFill>
                <a:latin typeface="Comic Sans MS" pitchFamily="66" charset="0"/>
              </a:rPr>
              <a:t> </a:t>
            </a:r>
            <a:r>
              <a:rPr lang="en-US" sz="3600" b="1" i="0" u="none" strike="noStrike" dirty="0" err="1" smtClean="0">
                <a:solidFill>
                  <a:srgbClr val="FFFFFF"/>
                </a:solidFill>
                <a:latin typeface="Comic Sans MS" pitchFamily="66" charset="0"/>
              </a:rPr>
              <a:t>Subduction</a:t>
            </a:r>
            <a:endParaRPr lang="en-US" sz="3600" b="1" i="0" u="none" strike="noStrike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fontAlgn="b"/>
            <a:endParaRPr lang="en-US" sz="2400" b="1" i="0" u="none" strike="noStrike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fontAlgn="b"/>
            <a:r>
              <a:rPr lang="en-US" sz="3600" b="0" i="0" u="none" strike="noStrike" dirty="0" smtClean="0">
                <a:solidFill>
                  <a:srgbClr val="FFFFFF"/>
                </a:solidFill>
                <a:latin typeface="Comic Sans MS" pitchFamily="66" charset="0"/>
              </a:rPr>
              <a:t>The process by which oceanic crust sinks beneath a deep-ocean trench and back into the mantle at a</a:t>
            </a:r>
            <a:r>
              <a:rPr lang="en-US" sz="3600" b="0" i="0" u="none" strike="noStrike" baseline="0" dirty="0" smtClean="0">
                <a:solidFill>
                  <a:srgbClr val="FFFFFF"/>
                </a:solidFill>
                <a:latin typeface="Comic Sans MS" pitchFamily="66" charset="0"/>
              </a:rPr>
              <a:t> convergent plate boundary.</a:t>
            </a:r>
            <a:endParaRPr lang="en-US" sz="3600" b="1" i="0" u="none" strike="noStrike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41986" name="Picture 2" descr="http://www.indiana.edu/~sierra/papers/2004/avers_files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477" y="1219200"/>
            <a:ext cx="4975123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038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3600" b="1" i="0" u="none" strike="noStrike" dirty="0" smtClean="0">
                <a:solidFill>
                  <a:srgbClr val="FFFFFF"/>
                </a:solidFill>
                <a:latin typeface="Comic Sans MS" pitchFamily="66" charset="0"/>
              </a:rPr>
              <a:t>Plate Tectonics</a:t>
            </a:r>
          </a:p>
          <a:p>
            <a:pPr fontAlgn="b"/>
            <a:endParaRPr lang="en-US" sz="3600" b="1" i="0" u="none" strike="noStrike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fontAlgn="b"/>
            <a:r>
              <a:rPr lang="en-US" sz="3600" b="0" i="0" u="none" strike="noStrike" dirty="0" smtClean="0">
                <a:solidFill>
                  <a:srgbClr val="FFFFFF"/>
                </a:solidFill>
                <a:latin typeface="Comic Sans MS" pitchFamily="66" charset="0"/>
              </a:rPr>
              <a:t>The theory that pieces</a:t>
            </a:r>
            <a:r>
              <a:rPr lang="en-US" sz="3600" b="0" i="0" u="none" strike="noStrike" baseline="0" dirty="0" smtClean="0">
                <a:solidFill>
                  <a:srgbClr val="FFFFFF"/>
                </a:solidFill>
                <a:latin typeface="Comic Sans MS" pitchFamily="66" charset="0"/>
              </a:rPr>
              <a:t> of Earth’s lithosphere are in constant motion, driven by convection currents in the mantle.</a:t>
            </a:r>
            <a:endParaRPr lang="en-US" sz="3600" b="0" i="0" u="none" strike="noStrike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fontAlgn="b"/>
            <a:endParaRPr lang="en-US" sz="3200" b="1" i="0" u="none" strike="noStrike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40962" name="Picture 2" descr="http://retiredrambler.typepad.com/.a/6a00d8341cad0c53ef0120a669bd1c970c-32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09576"/>
            <a:ext cx="487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2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4000" b="1" i="0" u="none" strike="noStrike" dirty="0" smtClean="0">
                <a:solidFill>
                  <a:srgbClr val="FFFFFF"/>
                </a:solidFill>
                <a:latin typeface="Comic Sans MS" pitchFamily="66" charset="0"/>
              </a:rPr>
              <a:t>Divergent</a:t>
            </a:r>
          </a:p>
          <a:p>
            <a:pPr fontAlgn="b"/>
            <a:r>
              <a:rPr lang="en-US" sz="4000" b="1" i="0" u="none" strike="noStrike" dirty="0" smtClean="0">
                <a:solidFill>
                  <a:srgbClr val="FFFFFF"/>
                </a:solidFill>
                <a:latin typeface="Comic Sans MS" pitchFamily="66" charset="0"/>
              </a:rPr>
              <a:t>Boundary</a:t>
            </a:r>
          </a:p>
          <a:p>
            <a:pPr fontAlgn="b"/>
            <a:endParaRPr lang="en-US" sz="4000" b="1" i="0" u="none" strike="noStrike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fontAlgn="b"/>
            <a:r>
              <a:rPr lang="en-US" sz="4000" b="0" i="0" u="none" strike="noStrike" dirty="0" smtClean="0">
                <a:solidFill>
                  <a:srgbClr val="FFFFFF"/>
                </a:solidFill>
                <a:latin typeface="Comic Sans MS" pitchFamily="66" charset="0"/>
              </a:rPr>
              <a:t>A</a:t>
            </a:r>
            <a:r>
              <a:rPr lang="en-US" sz="4000" b="0" i="0" u="none" strike="noStrike" baseline="0" dirty="0" smtClean="0">
                <a:solidFill>
                  <a:srgbClr val="FFFFFF"/>
                </a:solidFill>
                <a:latin typeface="Comic Sans MS" pitchFamily="66" charset="0"/>
              </a:rPr>
              <a:t> plate boundary where two plates move away from each other.</a:t>
            </a:r>
            <a:endParaRPr lang="en-US" sz="4000" b="1" i="0" u="none" strike="noStrike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9938" name="Picture 2" descr="http://4206e9.medialib.glogster.com/media/37622f6b7224aecb82c62a97ebc05ab8f2bc04be30425b7575aad489635b0cb8/divergent-bound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0"/>
            <a:ext cx="6172200" cy="665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8139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4400" b="1" i="0" u="none" strike="noStrike" dirty="0" smtClean="0">
                <a:solidFill>
                  <a:srgbClr val="FFFFFF"/>
                </a:solidFill>
                <a:latin typeface="Comic Sans MS" pitchFamily="66" charset="0"/>
              </a:rPr>
              <a:t>Convergent Boundary</a:t>
            </a:r>
          </a:p>
          <a:p>
            <a:pPr fontAlgn="b"/>
            <a:endParaRPr lang="en-US" sz="3200" b="1" i="0" u="none" strike="noStrike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fontAlgn="b"/>
            <a:r>
              <a:rPr lang="en-US" sz="4400" b="0" i="0" u="none" strike="noStrike" dirty="0" smtClean="0">
                <a:solidFill>
                  <a:srgbClr val="FFFFFF"/>
                </a:solidFill>
                <a:latin typeface="Comic Sans MS" pitchFamily="66" charset="0"/>
              </a:rPr>
              <a:t>A plate</a:t>
            </a:r>
            <a:r>
              <a:rPr lang="en-US" sz="4400" b="0" i="0" u="none" strike="noStrike" baseline="0" dirty="0" smtClean="0">
                <a:solidFill>
                  <a:srgbClr val="FFFFFF"/>
                </a:solidFill>
                <a:latin typeface="Comic Sans MS" pitchFamily="66" charset="0"/>
              </a:rPr>
              <a:t> boundary where two plates move toward each other.</a:t>
            </a:r>
            <a:endParaRPr lang="en-US" sz="4400" b="0" i="0" u="none" strike="noStrike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fontAlgn="b"/>
            <a:endParaRPr lang="en-US" sz="4400" b="1" i="0" u="none" strike="noStrike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8914" name="Picture 2" descr="http://blogs.canby.k12.or.us/uploads/hansonm/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09600"/>
            <a:ext cx="5715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Transform </a:t>
            </a:r>
          </a:p>
          <a:p>
            <a:pPr fontAlgn="b"/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</a:rPr>
              <a:t>Boundary</a:t>
            </a:r>
          </a:p>
          <a:p>
            <a:pPr fontAlgn="b"/>
            <a:endParaRPr lang="en-US" sz="4000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fontAlgn="b"/>
            <a:r>
              <a:rPr lang="en-US" sz="4000" dirty="0" smtClean="0">
                <a:solidFill>
                  <a:srgbClr val="FFFFFF"/>
                </a:solidFill>
                <a:latin typeface="Comic Sans MS" pitchFamily="66" charset="0"/>
              </a:rPr>
              <a:t>A plate boundary where two plates move past each other in opposite directions.</a:t>
            </a:r>
          </a:p>
          <a:p>
            <a:pPr fontAlgn="b"/>
            <a:endParaRPr lang="en-US" sz="40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23556" name="Picture 4" descr="http://academic.brooklyn.cuny.edu/geology/grocha/plates/images/transfo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219200"/>
            <a:ext cx="4762500" cy="4200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rgbClr val="A8BFDF"/>
      </a:dk1>
      <a:lt1>
        <a:srgbClr val="000000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</TotalTime>
  <Words>453</Words>
  <Application>Microsoft Office PowerPoint</Application>
  <PresentationFormat>On-screen Show (4:3)</PresentationFormat>
  <Paragraphs>96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The Restless Earth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Restless Earth</dc:title>
  <dc:creator>Admin</dc:creator>
  <cp:lastModifiedBy>Admin</cp:lastModifiedBy>
  <cp:revision>15</cp:revision>
  <dcterms:created xsi:type="dcterms:W3CDTF">2014-10-05T23:16:36Z</dcterms:created>
  <dcterms:modified xsi:type="dcterms:W3CDTF">2014-10-08T01:23:09Z</dcterms:modified>
</cp:coreProperties>
</file>