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0F59E-5C97-4A6E-8E68-B65809B7D219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60F5-AFBB-4B6F-8ACE-7A151066F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275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0F59E-5C97-4A6E-8E68-B65809B7D219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60F5-AFBB-4B6F-8ACE-7A151066F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462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0F59E-5C97-4A6E-8E68-B65809B7D219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60F5-AFBB-4B6F-8ACE-7A151066F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8835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0F59E-5C97-4A6E-8E68-B65809B7D219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60F5-AFBB-4B6F-8ACE-7A151066F28A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6021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0F59E-5C97-4A6E-8E68-B65809B7D219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60F5-AFBB-4B6F-8ACE-7A151066F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9509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0F59E-5C97-4A6E-8E68-B65809B7D219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60F5-AFBB-4B6F-8ACE-7A151066F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6892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0F59E-5C97-4A6E-8E68-B65809B7D219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60F5-AFBB-4B6F-8ACE-7A151066F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7675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0F59E-5C97-4A6E-8E68-B65809B7D219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60F5-AFBB-4B6F-8ACE-7A151066F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4061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0F59E-5C97-4A6E-8E68-B65809B7D219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60F5-AFBB-4B6F-8ACE-7A151066F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293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0F59E-5C97-4A6E-8E68-B65809B7D219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60F5-AFBB-4B6F-8ACE-7A151066F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413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0F59E-5C97-4A6E-8E68-B65809B7D219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60F5-AFBB-4B6F-8ACE-7A151066F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7850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0F59E-5C97-4A6E-8E68-B65809B7D219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60F5-AFBB-4B6F-8ACE-7A151066F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481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0F59E-5C97-4A6E-8E68-B65809B7D219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60F5-AFBB-4B6F-8ACE-7A151066F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54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0F59E-5C97-4A6E-8E68-B65809B7D219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60F5-AFBB-4B6F-8ACE-7A151066F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615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0F59E-5C97-4A6E-8E68-B65809B7D219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60F5-AFBB-4B6F-8ACE-7A151066F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125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0F59E-5C97-4A6E-8E68-B65809B7D219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60F5-AFBB-4B6F-8ACE-7A151066F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15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0F59E-5C97-4A6E-8E68-B65809B7D219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E160F5-AFBB-4B6F-8ACE-7A151066F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605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4A0F59E-5C97-4A6E-8E68-B65809B7D219}" type="datetimeFigureOut">
              <a:rPr lang="en-US" smtClean="0"/>
              <a:t>9/22/2014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E160F5-AFBB-4B6F-8ACE-7A151066F2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4232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Unit 3: Reshaping the Land Vocabulary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839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024" y="201706"/>
            <a:ext cx="7557247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Topsoil</a:t>
            </a:r>
            <a:endParaRPr lang="en-US" sz="4800" dirty="0">
              <a:solidFill>
                <a:srgbClr val="FFFF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024" y="1230255"/>
            <a:ext cx="393578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Mixture of humus, clay, and other minerals that forms the crumbly, topmost layer of soil</a:t>
            </a:r>
            <a:endParaRPr lang="en-US" sz="4400" b="1" dirty="0"/>
          </a:p>
        </p:txBody>
      </p:sp>
      <p:pic>
        <p:nvPicPr>
          <p:cNvPr id="9218" name="Picture 2" descr="http://www.thunderboltkids.co.za/Grade5/04-earth-and-beyond/images/gd-00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504" y="268940"/>
            <a:ext cx="4322295" cy="648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891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024" y="201706"/>
            <a:ext cx="7557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Natural Resource</a:t>
            </a:r>
            <a:endParaRPr lang="en-US" sz="4800" dirty="0">
              <a:solidFill>
                <a:srgbClr val="FFFF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415" y="1252415"/>
            <a:ext cx="455758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Anything in the environment that humans use.</a:t>
            </a:r>
            <a:endParaRPr lang="en-US" sz="4400" b="1" dirty="0"/>
          </a:p>
        </p:txBody>
      </p:sp>
      <p:pic>
        <p:nvPicPr>
          <p:cNvPr id="11266" name="Picture 2" descr="http://www.eco-pros.org/images/Planets/EarthsResourc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804742"/>
            <a:ext cx="6467848" cy="449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670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024" y="201706"/>
            <a:ext cx="7557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Soil Conservation</a:t>
            </a:r>
            <a:endParaRPr lang="en-US" sz="4800" dirty="0">
              <a:solidFill>
                <a:srgbClr val="FFFF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128999"/>
            <a:ext cx="4800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The management of soil to prevent its destruction.</a:t>
            </a:r>
            <a:endParaRPr lang="en-US" sz="4400" b="1" dirty="0"/>
          </a:p>
        </p:txBody>
      </p:sp>
      <p:pic>
        <p:nvPicPr>
          <p:cNvPr id="12290" name="Picture 2" descr="http://www.buzzle.com/img/articleImages/220733-221026-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32271"/>
            <a:ext cx="4904627" cy="5470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30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024" y="201706"/>
            <a:ext cx="7557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Mass Movement</a:t>
            </a:r>
            <a:endParaRPr lang="en-US" sz="4800" dirty="0">
              <a:solidFill>
                <a:srgbClr val="FFFF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024" y="1032703"/>
            <a:ext cx="442557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Any one of several processes by which gravity moves sediment downhill.</a:t>
            </a:r>
            <a:endParaRPr lang="en-US" sz="4400" b="1" dirty="0"/>
          </a:p>
        </p:txBody>
      </p:sp>
      <p:pic>
        <p:nvPicPr>
          <p:cNvPr id="13316" name="Picture 4" descr="http://smartash2.weebly.com/uploads/5/4/4/2/5442860/7055603.jpg?36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471" y="960348"/>
            <a:ext cx="6898154" cy="5494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024" y="201706"/>
            <a:ext cx="7557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Runoff</a:t>
            </a:r>
            <a:endParaRPr lang="en-US" sz="4800" dirty="0">
              <a:solidFill>
                <a:srgbClr val="FFFF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024" y="1032703"/>
            <a:ext cx="393261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Water that flows over the ground surface rather than soaking in the ground.</a:t>
            </a:r>
            <a:endParaRPr lang="en-US" sz="4400" b="1" dirty="0"/>
          </a:p>
        </p:txBody>
      </p:sp>
      <p:pic>
        <p:nvPicPr>
          <p:cNvPr id="14338" name="Picture 2" descr="http://waterquality.ifas.ufl.edu/Water%20primer/images/Ag-runof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1965" y="1254553"/>
            <a:ext cx="6396131" cy="5213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16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01706"/>
            <a:ext cx="7557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Tributary</a:t>
            </a:r>
            <a:endParaRPr lang="en-US" sz="4800" dirty="0">
              <a:solidFill>
                <a:srgbClr val="FFFF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9647" y="1032703"/>
            <a:ext cx="397950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A stream or smaller river that feeds into a main river. </a:t>
            </a:r>
            <a:endParaRPr lang="en-US" sz="4400" b="1" dirty="0"/>
          </a:p>
        </p:txBody>
      </p:sp>
      <p:pic>
        <p:nvPicPr>
          <p:cNvPr id="15362" name="Picture 2" descr="http://cdn.c.photoshelter.com/img-get/I0000ujVOlKAE0Y0/s/750/750/DB-0584-rainforest-river-aerial-Rio-Pinquen-Man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8072" y="793377"/>
            <a:ext cx="7967382" cy="531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3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024" y="201706"/>
            <a:ext cx="7557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Groundwater</a:t>
            </a:r>
            <a:endParaRPr lang="en-US" sz="4800" dirty="0">
              <a:solidFill>
                <a:srgbClr val="FFFF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024" y="1032703"/>
            <a:ext cx="445097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Water that fills the cracks and spaces in underground soil and rocks layers.</a:t>
            </a:r>
            <a:endParaRPr lang="en-US" sz="4400" b="1" dirty="0"/>
          </a:p>
        </p:txBody>
      </p:sp>
      <p:pic>
        <p:nvPicPr>
          <p:cNvPr id="16386" name="Picture 2" descr="http://moodleshare.org/pluginfile.php/3818/mod_page/content/1/Week_1_Resources/groundwat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731" y="1133694"/>
            <a:ext cx="6054912" cy="503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64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024" y="201706"/>
            <a:ext cx="7557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Continental Glacier</a:t>
            </a:r>
            <a:endParaRPr lang="en-US" sz="4800" dirty="0">
              <a:solidFill>
                <a:srgbClr val="FFFF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024" y="905703"/>
            <a:ext cx="480657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A glacier that covers much of a continent or large island.</a:t>
            </a:r>
            <a:endParaRPr lang="en-US" sz="4400" b="1" dirty="0"/>
          </a:p>
        </p:txBody>
      </p:sp>
      <p:pic>
        <p:nvPicPr>
          <p:cNvPr id="17410" name="Picture 2" descr="http://devynba.weebly.com/uploads/1/9/1/7/19178091/6956532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884" y="2729753"/>
            <a:ext cx="6802952" cy="373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67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024" y="201706"/>
            <a:ext cx="7557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Moraine</a:t>
            </a:r>
            <a:endParaRPr lang="en-US" sz="4800" dirty="0">
              <a:solidFill>
                <a:srgbClr val="FFFF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032703"/>
            <a:ext cx="393261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A ridge formed by the till deposited at the edge of a glacier.</a:t>
            </a:r>
            <a:endParaRPr lang="en-US" sz="4400" b="1" dirty="0"/>
          </a:p>
        </p:txBody>
      </p:sp>
      <p:pic>
        <p:nvPicPr>
          <p:cNvPr id="18434" name="Picture 2" descr="http://formontana.net/mora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415" y="1013144"/>
            <a:ext cx="7377296" cy="572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215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1906" y="201706"/>
            <a:ext cx="7557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Till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1906" y="1253867"/>
            <a:ext cx="397950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The sediment deposited directly by a glacier.</a:t>
            </a:r>
            <a:endParaRPr lang="en-US" sz="4400" b="1" dirty="0"/>
          </a:p>
        </p:txBody>
      </p:sp>
      <p:pic>
        <p:nvPicPr>
          <p:cNvPr id="19458" name="Picture 2" descr="http://upload.wikimedia.org/wikipedia/commons/8/83/Glacial_till_exposed_in_roadcut-750p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022" y="1253867"/>
            <a:ext cx="7143750" cy="495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179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024" y="201706"/>
            <a:ext cx="7557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Mechanical Weathering</a:t>
            </a:r>
            <a:endParaRPr lang="en-US" sz="4800" dirty="0">
              <a:solidFill>
                <a:srgbClr val="FFFF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128792"/>
            <a:ext cx="58674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The type of weathering in which rock is physically broken into smaller pieces.</a:t>
            </a:r>
            <a:endParaRPr lang="en-US" sz="4400" b="1" dirty="0"/>
          </a:p>
        </p:txBody>
      </p:sp>
      <p:pic>
        <p:nvPicPr>
          <p:cNvPr id="1030" name="Picture 6" descr="http://www.climatechangematters.net.au/LOTS/Earth/sub/weathering/images/Weatherin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894" y="1317812"/>
            <a:ext cx="6368117" cy="554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45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024" y="201706"/>
            <a:ext cx="7557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Deflation</a:t>
            </a:r>
            <a:endParaRPr lang="en-US" sz="4800" dirty="0">
              <a:solidFill>
                <a:srgbClr val="FFFF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024" y="1032703"/>
            <a:ext cx="393261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Wind erosion that removes surface materials.</a:t>
            </a:r>
            <a:endParaRPr lang="en-US" sz="4400" b="1" dirty="0"/>
          </a:p>
        </p:txBody>
      </p:sp>
      <p:pic>
        <p:nvPicPr>
          <p:cNvPr id="20482" name="Picture 2" descr="http://americanepali.files.wordpress.com/2010/05/arch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639" y="1429391"/>
            <a:ext cx="7835153" cy="5257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64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024" y="201706"/>
            <a:ext cx="7557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Subsoil</a:t>
            </a:r>
            <a:endParaRPr lang="en-US" sz="4800" dirty="0">
              <a:solidFill>
                <a:srgbClr val="FFFF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9215" y="1032703"/>
            <a:ext cx="397950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The layer of soil beneath the topsoil that contains mostly clay and other minerals. </a:t>
            </a:r>
            <a:endParaRPr lang="en-US" sz="4400" b="1" dirty="0"/>
          </a:p>
        </p:txBody>
      </p:sp>
      <p:pic>
        <p:nvPicPr>
          <p:cNvPr id="10242" name="Picture 2" descr="http://mswebbsthirdgradewiki.wikispaces.com/file/view/soil-layers.jpg/182487375/210x251/soil-lay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962" y="681723"/>
            <a:ext cx="5091838" cy="6085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9886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024" y="201706"/>
            <a:ext cx="7557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Abrasion</a:t>
            </a:r>
            <a:endParaRPr lang="en-US" sz="4800" dirty="0">
              <a:solidFill>
                <a:srgbClr val="FFFF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024" y="1032703"/>
            <a:ext cx="397950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The grinding away of rock by other rock particles carried in water, ice, or wind.</a:t>
            </a:r>
            <a:endParaRPr lang="en-US" sz="4400" b="1" dirty="0"/>
          </a:p>
        </p:txBody>
      </p:sp>
      <p:pic>
        <p:nvPicPr>
          <p:cNvPr id="2050" name="Picture 2" descr="http://www.oceanlight.com/stock-photo/sandstone-striations-photograph-20735-8886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9647" y="1331260"/>
            <a:ext cx="7848674" cy="52225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56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024" y="201706"/>
            <a:ext cx="7557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Ice Wedging</a:t>
            </a:r>
            <a:endParaRPr lang="en-US" sz="4800" dirty="0">
              <a:solidFill>
                <a:srgbClr val="FFFF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024" y="1227562"/>
            <a:ext cx="119678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Process that splits rock when water seeps into cracks, then freezes and expands.</a:t>
            </a:r>
            <a:endParaRPr lang="en-US" sz="4400" b="1" dirty="0"/>
          </a:p>
        </p:txBody>
      </p:sp>
      <p:pic>
        <p:nvPicPr>
          <p:cNvPr id="3074" name="Picture 2" descr="http://www.cms.fu-berlin.de/geo/fb/e-learning/geolearning/en/mountain_building/weathering/media/Ice_gravity_erosion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92" y="3573648"/>
            <a:ext cx="11681946" cy="2933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045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024" y="201706"/>
            <a:ext cx="7557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Chemical Weathering</a:t>
            </a:r>
            <a:endParaRPr lang="en-US" sz="4800" dirty="0">
              <a:solidFill>
                <a:srgbClr val="FFFF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024" y="1032703"/>
            <a:ext cx="397950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The process that breaks down rock through chemical changes.</a:t>
            </a:r>
            <a:endParaRPr lang="en-US" sz="4400" b="1" dirty="0"/>
          </a:p>
        </p:txBody>
      </p:sp>
      <p:pic>
        <p:nvPicPr>
          <p:cNvPr id="4098" name="Picture 2" descr="http://smanojkumar.forsyth.wikispaces.net/file/view/Statue_of_Liberty_Then_and_Now_2.jpg/393711052/441x234/Statue_of_Liberty_Then_and_Now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2719" y="1437372"/>
            <a:ext cx="7616078" cy="5420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82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024" y="201706"/>
            <a:ext cx="7557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Oxidation</a:t>
            </a:r>
            <a:endParaRPr lang="en-US" sz="4800" dirty="0">
              <a:solidFill>
                <a:srgbClr val="FFFF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024" y="1032703"/>
            <a:ext cx="483197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A chemical change in which a substance combines with oxygen, as then iron oxidizes, forming rust. </a:t>
            </a:r>
            <a:endParaRPr lang="en-US" sz="44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1766" y="1277471"/>
            <a:ext cx="6028442" cy="4903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91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024" y="201706"/>
            <a:ext cx="7557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Permeable</a:t>
            </a:r>
            <a:endParaRPr lang="en-US" sz="4800" dirty="0">
              <a:solidFill>
                <a:srgbClr val="FFFF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024" y="1032703"/>
            <a:ext cx="473037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Characteristic of a material that is full of tiny, connected air spaces that water can seep through.</a:t>
            </a:r>
            <a:endParaRPr lang="en-US" sz="4400" b="1" dirty="0"/>
          </a:p>
        </p:txBody>
      </p:sp>
      <p:pic>
        <p:nvPicPr>
          <p:cNvPr id="6146" name="Picture 2" descr="http://nyack-ny.gov/wp-content/uploads/2012/09/permeable-pavemen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1"/>
            <a:ext cx="3254187" cy="4109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lakeandhomemagonline.com/wp-content/uploads/2014/06/permeable-pav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565" y="3428999"/>
            <a:ext cx="6096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225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024" y="201706"/>
            <a:ext cx="7557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Bedrock</a:t>
            </a:r>
            <a:endParaRPr lang="en-US" sz="4800" dirty="0">
              <a:solidFill>
                <a:srgbClr val="FFFF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024" y="1304209"/>
            <a:ext cx="394212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The solid layer of rock beneath the soil</a:t>
            </a:r>
            <a:endParaRPr lang="en-US" sz="4400" b="1" dirty="0"/>
          </a:p>
        </p:txBody>
      </p:sp>
      <p:pic>
        <p:nvPicPr>
          <p:cNvPr id="7170" name="Picture 2" descr="http://d1jqu7g1y74ds1.cloudfront.net/wp-content/uploads/2010/09/Soil-Layers-Image-Credit-Discover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930" y="1032703"/>
            <a:ext cx="4446307" cy="5655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60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024" y="201706"/>
            <a:ext cx="7557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Soil Horizon</a:t>
            </a:r>
            <a:endParaRPr lang="en-US" sz="4800" dirty="0">
              <a:solidFill>
                <a:srgbClr val="FFFF00"/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024" y="1032703"/>
            <a:ext cx="3979506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/>
              <a:t>The layer of soil that differs in color and texture from the layers above or below it.cc</a:t>
            </a:r>
            <a:endParaRPr lang="en-US" sz="4400" b="1" dirty="0"/>
          </a:p>
        </p:txBody>
      </p:sp>
      <p:pic>
        <p:nvPicPr>
          <p:cNvPr id="8194" name="Picture 2" descr="http://img.sparknotes.com/figures/A/a4d938a405b10475f48eea440b31bab3/Soil_Horiz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989" y="0"/>
            <a:ext cx="4840939" cy="6750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32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378</TotalTime>
  <Words>298</Words>
  <Application>Microsoft Office PowerPoint</Application>
  <PresentationFormat>Widescreen</PresentationFormat>
  <Paragraphs>41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Aharoni</vt:lpstr>
      <vt:lpstr>Arial</vt:lpstr>
      <vt:lpstr>Century Gothic</vt:lpstr>
      <vt:lpstr>Wingdings 3</vt:lpstr>
      <vt:lpstr>Ion</vt:lpstr>
      <vt:lpstr>Unit 3: Reshaping the Land Vocabulary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3: Reshaping the Land Vocabulary</dc:title>
  <dc:creator>Kimberly C Pucciariello</dc:creator>
  <cp:lastModifiedBy>Kimberly C Pucciariello</cp:lastModifiedBy>
  <cp:revision>10</cp:revision>
  <dcterms:created xsi:type="dcterms:W3CDTF">2014-09-17T20:32:47Z</dcterms:created>
  <dcterms:modified xsi:type="dcterms:W3CDTF">2014-09-22T17:14:48Z</dcterms:modified>
</cp:coreProperties>
</file>